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50" r:id="rId2"/>
    <p:sldMasterId id="2147483652" r:id="rId3"/>
    <p:sldMasterId id="2147483654" r:id="rId4"/>
  </p:sldMasterIdLst>
  <p:notesMasterIdLst>
    <p:notesMasterId r:id="rId2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x="9144000" cy="5143500" type="screen16x9"/>
  <p:notesSz cx="9925050" cy="66659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jmq1jR27JGxybxBstCyfFLM6JiD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AB0976-15A9-46AA-B47C-95C6A1CBBAF0}">
  <a:tblStyle styleId="{ABAB0976-15A9-46AA-B47C-95C6A1CBBAF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58"/>
      </p:cViewPr>
      <p:guideLst>
        <p:guide orient="horz" pos="2160"/>
        <p:guide pos="2880"/>
        <p:guide orient="horz" pos="162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100"/>
        <p:guide pos="312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5"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4300855" cy="333296"/>
          </a:xfrm>
          <a:prstGeom prst="rect">
            <a:avLst/>
          </a:prstGeom>
          <a:noFill/>
          <a:ln>
            <a:noFill/>
          </a:ln>
        </p:spPr>
        <p:txBody>
          <a:bodyPr spcFirstLastPara="1" wrap="square" lIns="90700" tIns="45350" rIns="90700" bIns="4535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5621901" y="0"/>
            <a:ext cx="4300855" cy="333296"/>
          </a:xfrm>
          <a:prstGeom prst="rect">
            <a:avLst/>
          </a:prstGeom>
          <a:noFill/>
          <a:ln>
            <a:noFill/>
          </a:ln>
        </p:spPr>
        <p:txBody>
          <a:bodyPr spcFirstLastPara="1" wrap="square" lIns="90700" tIns="45350" rIns="90700" bIns="4535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92506" y="3166309"/>
            <a:ext cx="7940040" cy="2999661"/>
          </a:xfrm>
          <a:prstGeom prst="rect">
            <a:avLst/>
          </a:prstGeom>
          <a:noFill/>
          <a:ln>
            <a:noFill/>
          </a:ln>
        </p:spPr>
        <p:txBody>
          <a:bodyPr spcFirstLastPara="1" wrap="square" lIns="90700" tIns="45350" rIns="90700" bIns="45350" anchor="t" anchorCtr="0">
            <a:norm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36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360"/>
              </a:spcBef>
              <a:spcAft>
                <a:spcPts val="0"/>
              </a:spcAft>
              <a:buClr>
                <a:schemeClr val="dk1"/>
              </a:buClr>
              <a:buSzPts val="1200"/>
              <a:buFont typeface="Noto Sans Symbols"/>
              <a:buChar char="−"/>
              <a:defRPr sz="12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360"/>
              </a:spcBef>
              <a:spcAft>
                <a:spcPts val="0"/>
              </a:spcAft>
              <a:buClr>
                <a:schemeClr val="dk1"/>
              </a:buClr>
              <a:buSzPts val="1200"/>
              <a:buFont typeface="Courier New"/>
              <a:buChar char="o"/>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360"/>
              </a:spcBef>
              <a:spcAft>
                <a:spcPts val="0"/>
              </a:spcAft>
              <a:buClr>
                <a:schemeClr val="dk1"/>
              </a:buClr>
              <a:buSzPts val="1200"/>
              <a:buFont typeface="Noto Sans Symbols"/>
              <a:buChar char="▪"/>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6331460"/>
            <a:ext cx="4300855" cy="333296"/>
          </a:xfrm>
          <a:prstGeom prst="rect">
            <a:avLst/>
          </a:prstGeom>
          <a:noFill/>
          <a:ln>
            <a:noFill/>
          </a:ln>
        </p:spPr>
        <p:txBody>
          <a:bodyPr spcFirstLastPara="1" wrap="square" lIns="90700" tIns="45350" rIns="90700" bIns="4535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5621901" y="6331460"/>
            <a:ext cx="4300855" cy="333296"/>
          </a:xfrm>
          <a:prstGeom prst="rect">
            <a:avLst/>
          </a:prstGeom>
          <a:noFill/>
          <a:ln>
            <a:noFill/>
          </a:ln>
        </p:spPr>
        <p:txBody>
          <a:bodyPr spcFirstLastPara="1" wrap="square" lIns="90700" tIns="45350" rIns="90700" bIns="453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de-D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992506" y="3166309"/>
            <a:ext cx="7940040" cy="2999661"/>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98" name="Google Shape;98;p3: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6ed0fcefe1_0_8: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14000"/>
              </a:lnSpc>
              <a:spcBef>
                <a:spcPts val="0"/>
              </a:spcBef>
              <a:spcAft>
                <a:spcPts val="0"/>
              </a:spcAft>
              <a:buSzPts val="1400"/>
              <a:buNone/>
            </a:pPr>
            <a:r>
              <a:rPr lang="de-DE"/>
              <a:t>higher hardness gives lower torque, because in this dataset, harder materials like cast iron are easier to cut, while softer and more ductile materials like aluminum alloys create more cutting resistance.</a:t>
            </a:r>
            <a:endParaRPr/>
          </a:p>
        </p:txBody>
      </p:sp>
      <p:sp>
        <p:nvSpPr>
          <p:cNvPr id="225" name="Google Shape;225;g36ed0fcefe1_0_8: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6ecfa54b2d_0_17: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14000"/>
              </a:lnSpc>
              <a:spcBef>
                <a:spcPts val="0"/>
              </a:spcBef>
              <a:spcAft>
                <a:spcPts val="0"/>
              </a:spcAft>
              <a:buSzPts val="1400"/>
              <a:buNone/>
            </a:pPr>
            <a:endParaRPr/>
          </a:p>
        </p:txBody>
      </p:sp>
      <p:sp>
        <p:nvSpPr>
          <p:cNvPr id="235" name="Google Shape;235;g36ecfa54b2d_0_17: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6f0e0cc668_0_7: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14000"/>
              </a:lnSpc>
              <a:spcBef>
                <a:spcPts val="0"/>
              </a:spcBef>
              <a:spcAft>
                <a:spcPts val="0"/>
              </a:spcAft>
              <a:buSzPts val="1400"/>
              <a:buNone/>
            </a:pPr>
            <a:endParaRPr/>
          </a:p>
        </p:txBody>
      </p:sp>
      <p:sp>
        <p:nvSpPr>
          <p:cNvPr id="248" name="Google Shape;248;g36f0e0cc668_0_7: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6f0e0cc668_0_23: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14000"/>
              </a:lnSpc>
              <a:spcBef>
                <a:spcPts val="0"/>
              </a:spcBef>
              <a:spcAft>
                <a:spcPts val="0"/>
              </a:spcAft>
              <a:buSzPts val="1400"/>
              <a:buNone/>
            </a:pPr>
            <a:endParaRPr/>
          </a:p>
        </p:txBody>
      </p:sp>
      <p:sp>
        <p:nvSpPr>
          <p:cNvPr id="261" name="Google Shape;261;g36f0e0cc668_0_23: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6ecfa54b2d_0_25: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14000"/>
              </a:lnSpc>
              <a:spcBef>
                <a:spcPts val="0"/>
              </a:spcBef>
              <a:spcAft>
                <a:spcPts val="0"/>
              </a:spcAft>
              <a:buSzPts val="1400"/>
              <a:buNone/>
            </a:pPr>
            <a:endParaRPr/>
          </a:p>
        </p:txBody>
      </p:sp>
      <p:sp>
        <p:nvSpPr>
          <p:cNvPr id="276" name="Google Shape;276;g36ecfa54b2d_0_25: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6ecfa54b2d_0_33: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14000"/>
              </a:lnSpc>
              <a:spcBef>
                <a:spcPts val="0"/>
              </a:spcBef>
              <a:spcAft>
                <a:spcPts val="0"/>
              </a:spcAft>
              <a:buSzPts val="1400"/>
              <a:buNone/>
            </a:pPr>
            <a:endParaRPr/>
          </a:p>
        </p:txBody>
      </p:sp>
      <p:sp>
        <p:nvSpPr>
          <p:cNvPr id="294" name="Google Shape;294;g36ecfa54b2d_0_33: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6ed5b34664_0_1: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14000"/>
              </a:lnSpc>
              <a:spcBef>
                <a:spcPts val="0"/>
              </a:spcBef>
              <a:spcAft>
                <a:spcPts val="0"/>
              </a:spcAft>
              <a:buSzPts val="1400"/>
              <a:buNone/>
            </a:pPr>
            <a:endParaRPr/>
          </a:p>
        </p:txBody>
      </p:sp>
      <p:sp>
        <p:nvSpPr>
          <p:cNvPr id="308" name="Google Shape;308;g36ed5b34664_0_1: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6ed5b34664_0_8: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14000"/>
              </a:lnSpc>
              <a:spcBef>
                <a:spcPts val="0"/>
              </a:spcBef>
              <a:spcAft>
                <a:spcPts val="0"/>
              </a:spcAft>
              <a:buSzPts val="1400"/>
              <a:buNone/>
            </a:pPr>
            <a:endParaRPr/>
          </a:p>
        </p:txBody>
      </p:sp>
      <p:sp>
        <p:nvSpPr>
          <p:cNvPr id="318" name="Google Shape;318;g36ed5b34664_0_8: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6ed5b34664_0_15: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14000"/>
              </a:lnSpc>
              <a:spcBef>
                <a:spcPts val="0"/>
              </a:spcBef>
              <a:spcAft>
                <a:spcPts val="0"/>
              </a:spcAft>
              <a:buSzPts val="1400"/>
              <a:buNone/>
            </a:pPr>
            <a:endParaRPr/>
          </a:p>
        </p:txBody>
      </p:sp>
      <p:sp>
        <p:nvSpPr>
          <p:cNvPr id="328" name="Google Shape;328;g36ed5b34664_0_15: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6ed5b34664_0_35: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14000"/>
              </a:lnSpc>
              <a:spcBef>
                <a:spcPts val="0"/>
              </a:spcBef>
              <a:spcAft>
                <a:spcPts val="0"/>
              </a:spcAft>
              <a:buSzPts val="1400"/>
              <a:buNone/>
            </a:pPr>
            <a:endParaRPr/>
          </a:p>
        </p:txBody>
      </p:sp>
      <p:sp>
        <p:nvSpPr>
          <p:cNvPr id="337" name="Google Shape;337;g36ed5b34664_0_35: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1:notes"/>
          <p:cNvSpPr txBox="1">
            <a:spLocks noGrp="1"/>
          </p:cNvSpPr>
          <p:nvPr>
            <p:ph type="body" idx="1"/>
          </p:nvPr>
        </p:nvSpPr>
        <p:spPr>
          <a:xfrm>
            <a:off x="992506" y="3166309"/>
            <a:ext cx="7940040" cy="2999661"/>
          </a:xfrm>
          <a:prstGeom prst="rect">
            <a:avLst/>
          </a:prstGeom>
          <a:noFill/>
          <a:ln>
            <a:noFill/>
          </a:ln>
        </p:spPr>
        <p:txBody>
          <a:bodyPr spcFirstLastPara="1" wrap="square" lIns="90700" tIns="45350" rIns="90700" bIns="45350" anchor="t" anchorCtr="0">
            <a:normAutofit/>
          </a:bodyPr>
          <a:lstStyle/>
          <a:p>
            <a:pPr marL="0" lvl="0" indent="0" algn="l" rtl="0">
              <a:lnSpc>
                <a:spcPct val="100000"/>
              </a:lnSpc>
              <a:spcBef>
                <a:spcPts val="0"/>
              </a:spcBef>
              <a:spcAft>
                <a:spcPts val="0"/>
              </a:spcAft>
              <a:buSzPts val="1400"/>
              <a:buNone/>
            </a:pPr>
            <a:endParaRPr/>
          </a:p>
        </p:txBody>
      </p:sp>
      <p:sp>
        <p:nvSpPr>
          <p:cNvPr id="106" name="Google Shape;106;p1:notes"/>
          <p:cNvSpPr txBox="1">
            <a:spLocks noGrp="1"/>
          </p:cNvSpPr>
          <p:nvPr>
            <p:ph type="sldNum" idx="12"/>
          </p:nvPr>
        </p:nvSpPr>
        <p:spPr>
          <a:xfrm>
            <a:off x="5621901" y="6331460"/>
            <a:ext cx="4300855" cy="333296"/>
          </a:xfrm>
          <a:prstGeom prst="rect">
            <a:avLst/>
          </a:prstGeom>
          <a:noFill/>
          <a:ln>
            <a:noFill/>
          </a:ln>
        </p:spPr>
        <p:txBody>
          <a:bodyPr spcFirstLastPara="1" wrap="square" lIns="90700" tIns="45350" rIns="90700" bIns="45350" anchor="b" anchorCtr="0">
            <a:noAutofit/>
          </a:bodyPr>
          <a:lstStyle/>
          <a:p>
            <a:pPr marL="0" lvl="0" indent="0" algn="r" rtl="0">
              <a:lnSpc>
                <a:spcPct val="100000"/>
              </a:lnSpc>
              <a:spcBef>
                <a:spcPts val="0"/>
              </a:spcBef>
              <a:spcAft>
                <a:spcPts val="0"/>
              </a:spcAft>
              <a:buSzPts val="1400"/>
              <a:buNone/>
            </a:pPr>
            <a:fld id="{00000000-1234-1234-1234-123412341234}" type="slidenum">
              <a:rPr lang="de-DE"/>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6ed5b34664_0_58: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14000"/>
              </a:lnSpc>
              <a:spcBef>
                <a:spcPts val="0"/>
              </a:spcBef>
              <a:spcAft>
                <a:spcPts val="0"/>
              </a:spcAft>
              <a:buSzPts val="1400"/>
              <a:buNone/>
            </a:pPr>
            <a:endParaRPr/>
          </a:p>
        </p:txBody>
      </p:sp>
      <p:sp>
        <p:nvSpPr>
          <p:cNvPr id="346" name="Google Shape;346;g36ed5b34664_0_58: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35499f8ff82_0_55: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356" name="Google Shape;356;g35499f8ff82_0_55: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5499f8ff82_0_39: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391" name="Google Shape;391;g35499f8ff82_0_39: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499f8ff82_0_72: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400" name="Google Shape;400;g35499f8ff82_0_72: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499f8ff82_1_9: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g35499f8ff82_1_9: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116" name="Google Shape;116;g35499f8ff82_1_9:notes"/>
          <p:cNvSpPr txBox="1">
            <a:spLocks noGrp="1"/>
          </p:cNvSpPr>
          <p:nvPr>
            <p:ph type="sldNum" idx="12"/>
          </p:nvPr>
        </p:nvSpPr>
        <p:spPr>
          <a:xfrm>
            <a:off x="5621901" y="6331460"/>
            <a:ext cx="4300800" cy="333300"/>
          </a:xfrm>
          <a:prstGeom prst="rect">
            <a:avLst/>
          </a:prstGeom>
          <a:noFill/>
          <a:ln>
            <a:noFill/>
          </a:ln>
        </p:spPr>
        <p:txBody>
          <a:bodyPr spcFirstLastPara="1" wrap="square" lIns="90700" tIns="45350" rIns="90700" bIns="4535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de-DE"/>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notes"/>
          <p:cNvSpPr txBox="1">
            <a:spLocks noGrp="1"/>
          </p:cNvSpPr>
          <p:nvPr>
            <p:ph type="body" idx="1"/>
          </p:nvPr>
        </p:nvSpPr>
        <p:spPr>
          <a:xfrm>
            <a:off x="992506" y="3166309"/>
            <a:ext cx="7940040" cy="2999661"/>
          </a:xfrm>
          <a:prstGeom prst="rect">
            <a:avLst/>
          </a:prstGeom>
          <a:noFill/>
          <a:ln>
            <a:noFill/>
          </a:ln>
        </p:spPr>
        <p:txBody>
          <a:bodyPr spcFirstLastPara="1" wrap="square" lIns="90700" tIns="45350" rIns="90700" bIns="45350" anchor="t" anchorCtr="0">
            <a:noAutofit/>
          </a:bodyPr>
          <a:lstStyle/>
          <a:p>
            <a:pPr marL="0" lvl="0" indent="0" algn="l" rtl="0">
              <a:lnSpc>
                <a:spcPct val="100000"/>
              </a:lnSpc>
              <a:spcBef>
                <a:spcPts val="360"/>
              </a:spcBef>
              <a:spcAft>
                <a:spcPts val="0"/>
              </a:spcAft>
              <a:buSzPts val="1400"/>
              <a:buNone/>
            </a:pPr>
            <a:endParaRPr/>
          </a:p>
        </p:txBody>
      </p:sp>
      <p:sp>
        <p:nvSpPr>
          <p:cNvPr id="141" name="Google Shape;141;p2: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notes"/>
          <p:cNvSpPr txBox="1">
            <a:spLocks noGrp="1"/>
          </p:cNvSpPr>
          <p:nvPr>
            <p:ph type="body" idx="1"/>
          </p:nvPr>
        </p:nvSpPr>
        <p:spPr>
          <a:xfrm>
            <a:off x="992506" y="3166309"/>
            <a:ext cx="7940040" cy="2999661"/>
          </a:xfrm>
          <a:prstGeom prst="rect">
            <a:avLst/>
          </a:prstGeom>
          <a:noFill/>
          <a:ln>
            <a:noFill/>
          </a:ln>
        </p:spPr>
        <p:txBody>
          <a:bodyPr spcFirstLastPara="1" wrap="square" lIns="90700" tIns="45350" rIns="90700" bIns="45350" anchor="t" anchorCtr="0">
            <a:noAutofit/>
          </a:bodyPr>
          <a:lstStyle/>
          <a:p>
            <a:pPr marL="0" lvl="0" indent="0" algn="l" rtl="0">
              <a:lnSpc>
                <a:spcPct val="114000"/>
              </a:lnSpc>
              <a:spcBef>
                <a:spcPts val="0"/>
              </a:spcBef>
              <a:spcAft>
                <a:spcPts val="0"/>
              </a:spcAft>
              <a:buClr>
                <a:schemeClr val="dk1"/>
              </a:buClr>
              <a:buSzPts val="1400"/>
              <a:buFont typeface="Arial"/>
              <a:buNone/>
            </a:pPr>
            <a:r>
              <a:rPr lang="de-DE" sz="1400"/>
              <a:t>Explain here what the problem is.</a:t>
            </a:r>
            <a:endParaRPr sz="1400"/>
          </a:p>
          <a:p>
            <a:pPr marL="0" lvl="0" indent="0" algn="l" rtl="0">
              <a:lnSpc>
                <a:spcPct val="114000"/>
              </a:lnSpc>
              <a:spcBef>
                <a:spcPts val="0"/>
              </a:spcBef>
              <a:spcAft>
                <a:spcPts val="0"/>
              </a:spcAft>
              <a:buSzPts val="1400"/>
              <a:buNone/>
            </a:pPr>
            <a:r>
              <a:rPr lang="de-DE" sz="1400"/>
              <a:t>Use the documents from Siemens that they gave us for the software lab to explain what the problem is.</a:t>
            </a:r>
            <a:endParaRPr/>
          </a:p>
        </p:txBody>
      </p:sp>
      <p:sp>
        <p:nvSpPr>
          <p:cNvPr id="159" name="Google Shape;159;p4: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5499f8ff82_0_62: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14000"/>
              </a:lnSpc>
              <a:spcBef>
                <a:spcPts val="0"/>
              </a:spcBef>
              <a:spcAft>
                <a:spcPts val="0"/>
              </a:spcAft>
              <a:buSzPts val="1400"/>
              <a:buNone/>
            </a:pPr>
            <a:endParaRPr/>
          </a:p>
        </p:txBody>
      </p:sp>
      <p:sp>
        <p:nvSpPr>
          <p:cNvPr id="171" name="Google Shape;171;g35499f8ff82_0_62: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ed0fcefe1_0_23: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14000"/>
              </a:lnSpc>
              <a:spcBef>
                <a:spcPts val="0"/>
              </a:spcBef>
              <a:spcAft>
                <a:spcPts val="0"/>
              </a:spcAft>
              <a:buSzPts val="1400"/>
              <a:buNone/>
            </a:pPr>
            <a:endParaRPr/>
          </a:p>
        </p:txBody>
      </p:sp>
      <p:sp>
        <p:nvSpPr>
          <p:cNvPr id="187" name="Google Shape;187;g36ed0fcefe1_0_23: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ed0fcefe1_0_51: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14000"/>
              </a:lnSpc>
              <a:spcBef>
                <a:spcPts val="0"/>
              </a:spcBef>
              <a:spcAft>
                <a:spcPts val="0"/>
              </a:spcAft>
              <a:buSzPts val="1400"/>
              <a:buNone/>
            </a:pPr>
            <a:endParaRPr/>
          </a:p>
        </p:txBody>
      </p:sp>
      <p:sp>
        <p:nvSpPr>
          <p:cNvPr id="199" name="Google Shape;199;g36ed0fcefe1_0_51:notes"/>
          <p:cNvSpPr>
            <a:spLocks noGrp="1" noRot="1" noChangeAspect="1"/>
          </p:cNvSpPr>
          <p:nvPr>
            <p:ph type="sldImg" idx="2"/>
          </p:nvPr>
        </p:nvSpPr>
        <p:spPr>
          <a:xfrm>
            <a:off x="2740025" y="500063"/>
            <a:ext cx="4445000" cy="25003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6ed0fcefe1_0_0:notes"/>
          <p:cNvSpPr txBox="1">
            <a:spLocks noGrp="1"/>
          </p:cNvSpPr>
          <p:nvPr>
            <p:ph type="body" idx="1"/>
          </p:nvPr>
        </p:nvSpPr>
        <p:spPr>
          <a:xfrm>
            <a:off x="992506" y="3166309"/>
            <a:ext cx="7940100" cy="2999700"/>
          </a:xfrm>
          <a:prstGeom prst="rect">
            <a:avLst/>
          </a:prstGeom>
          <a:noFill/>
          <a:ln>
            <a:noFill/>
          </a:ln>
        </p:spPr>
        <p:txBody>
          <a:bodyPr spcFirstLastPara="1" wrap="square" lIns="90700" tIns="45350" rIns="90700" bIns="45350" anchor="t" anchorCtr="0">
            <a:noAutofit/>
          </a:bodyPr>
          <a:lstStyle/>
          <a:p>
            <a:pPr marL="0" lvl="0" indent="0" algn="l" rtl="0">
              <a:lnSpc>
                <a:spcPct val="114000"/>
              </a:lnSpc>
              <a:spcBef>
                <a:spcPts val="0"/>
              </a:spcBef>
              <a:spcAft>
                <a:spcPts val="0"/>
              </a:spcAft>
              <a:buSzPts val="1400"/>
              <a:buNone/>
            </a:pPr>
            <a:endParaRPr/>
          </a:p>
        </p:txBody>
      </p:sp>
      <p:sp>
        <p:nvSpPr>
          <p:cNvPr id="213" name="Google Shape;213;g36ed0fcefe1_0_0:notes"/>
          <p:cNvSpPr>
            <a:spLocks noGrp="1" noRot="1" noChangeAspect="1"/>
          </p:cNvSpPr>
          <p:nvPr>
            <p:ph type="sldImg" idx="2"/>
          </p:nvPr>
        </p:nvSpPr>
        <p:spPr>
          <a:xfrm>
            <a:off x="2740025" y="500063"/>
            <a:ext cx="4445100" cy="2500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tart">
  <p:cSld name="Start">
    <p:spTree>
      <p:nvGrpSpPr>
        <p:cNvPr id="1" name="Shape 14"/>
        <p:cNvGrpSpPr/>
        <p:nvPr/>
      </p:nvGrpSpPr>
      <p:grpSpPr>
        <a:xfrm>
          <a:off x="0" y="0"/>
          <a:ext cx="0" cy="0"/>
          <a:chOff x="0" y="0"/>
          <a:chExt cx="0" cy="0"/>
        </a:xfrm>
      </p:grpSpPr>
      <p:sp>
        <p:nvSpPr>
          <p:cNvPr id="15" name="Google Shape;15;p28"/>
          <p:cNvSpPr txBox="1">
            <a:spLocks noGrp="1"/>
          </p:cNvSpPr>
          <p:nvPr>
            <p:ph type="title"/>
          </p:nvPr>
        </p:nvSpPr>
        <p:spPr>
          <a:xfrm>
            <a:off x="319090" y="972000"/>
            <a:ext cx="8508999" cy="376238"/>
          </a:xfrm>
          <a:prstGeom prst="rect">
            <a:avLst/>
          </a:prstGeom>
          <a:noFill/>
          <a:ln>
            <a:noFill/>
          </a:ln>
        </p:spPr>
        <p:txBody>
          <a:bodyPr spcFirstLastPara="1" wrap="square" lIns="0" tIns="0" rIns="0" bIns="0" anchor="t" anchorCtr="0">
            <a:noAutofit/>
          </a:bodyPr>
          <a:lstStyle>
            <a:lvl1pPr marR="0" lvl="0" algn="l" rtl="0">
              <a:lnSpc>
                <a:spcPct val="128000"/>
              </a:lnSpc>
              <a:spcBef>
                <a:spcPts val="0"/>
              </a:spcBef>
              <a:spcAft>
                <a:spcPts val="0"/>
              </a:spcAft>
              <a:buClr>
                <a:srgbClr val="000000"/>
              </a:buClr>
              <a:buSzPts val="1400"/>
              <a:buFont typeface="Arial"/>
              <a:buNone/>
              <a:defRPr sz="25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9pPr>
          </a:lstStyle>
          <a:p>
            <a:endParaRPr/>
          </a:p>
        </p:txBody>
      </p:sp>
      <p:sp>
        <p:nvSpPr>
          <p:cNvPr id="16" name="Google Shape;16;p28"/>
          <p:cNvSpPr txBox="1">
            <a:spLocks noGrp="1"/>
          </p:cNvSpPr>
          <p:nvPr>
            <p:ph type="body" idx="1"/>
          </p:nvPr>
        </p:nvSpPr>
        <p:spPr>
          <a:xfrm>
            <a:off x="319088" y="1484040"/>
            <a:ext cx="8508999" cy="955594"/>
          </a:xfrm>
          <a:prstGeom prst="rect">
            <a:avLst/>
          </a:prstGeom>
          <a:noFill/>
          <a:ln>
            <a:noFill/>
          </a:ln>
        </p:spPr>
        <p:txBody>
          <a:bodyPr spcFirstLastPara="1" wrap="square" lIns="0" tIns="0" rIns="0" bIns="0" anchor="t" anchorCtr="0">
            <a:noAutofit/>
          </a:bodyPr>
          <a:lstStyle>
            <a:lvl1pPr marL="457200" marR="0" lvl="0" indent="-228600" algn="l" rtl="0">
              <a:lnSpc>
                <a:spcPct val="150000"/>
              </a:lnSpc>
              <a:spcBef>
                <a:spcPts val="0"/>
              </a:spcBef>
              <a:spcAft>
                <a:spcPts val="0"/>
              </a:spcAft>
              <a:buClr>
                <a:srgbClr val="000000"/>
              </a:buClr>
              <a:buSzPts val="1400"/>
              <a:buFont typeface="Arial"/>
              <a:buNone/>
              <a:defRPr sz="1600" b="0" i="0" u="none" strike="noStrike" cap="none">
                <a:solidFill>
                  <a:schemeClr val="lt1"/>
                </a:solidFill>
                <a:latin typeface="Arial"/>
                <a:ea typeface="Arial"/>
                <a:cs typeface="Arial"/>
                <a:sym typeface="Arial"/>
              </a:defRPr>
            </a:lvl1pPr>
            <a:lvl2pPr marL="914400" marR="0" lvl="1"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7" name="Google Shape;17;p28"/>
          <p:cNvSpPr txBox="1">
            <a:spLocks noGrp="1"/>
          </p:cNvSpPr>
          <p:nvPr>
            <p:ph type="sldNum" idx="12"/>
          </p:nvPr>
        </p:nvSpPr>
        <p:spPr>
          <a:xfrm>
            <a:off x="6774934" y="4854985"/>
            <a:ext cx="20520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Zwei Inhalte + Text (Hintergrund)">
  <p:cSld name="Zwei Inhalte + Text (Hintergrund)">
    <p:spTree>
      <p:nvGrpSpPr>
        <p:cNvPr id="1" name="Shape 82"/>
        <p:cNvGrpSpPr/>
        <p:nvPr/>
      </p:nvGrpSpPr>
      <p:grpSpPr>
        <a:xfrm>
          <a:off x="0" y="0"/>
          <a:ext cx="0" cy="0"/>
          <a:chOff x="0" y="0"/>
          <a:chExt cx="0" cy="0"/>
        </a:xfrm>
      </p:grpSpPr>
      <p:sp>
        <p:nvSpPr>
          <p:cNvPr id="83" name="Google Shape;83;p36"/>
          <p:cNvSpPr/>
          <p:nvPr/>
        </p:nvSpPr>
        <p:spPr>
          <a:xfrm>
            <a:off x="0" y="2152650"/>
            <a:ext cx="9144000" cy="2990850"/>
          </a:xfrm>
          <a:prstGeom prst="rect">
            <a:avLst/>
          </a:prstGeom>
          <a:solidFill>
            <a:srgbClr val="F2F2F2"/>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p:txBody>
      </p:sp>
      <p:sp>
        <p:nvSpPr>
          <p:cNvPr id="84" name="Google Shape;84;p36"/>
          <p:cNvSpPr txBox="1">
            <a:spLocks noGrp="1"/>
          </p:cNvSpPr>
          <p:nvPr>
            <p:ph type="title"/>
          </p:nvPr>
        </p:nvSpPr>
        <p:spPr>
          <a:xfrm>
            <a:off x="319090" y="972000"/>
            <a:ext cx="8508999" cy="410369"/>
          </a:xfrm>
          <a:prstGeom prst="rect">
            <a:avLst/>
          </a:prstGeom>
          <a:noFill/>
          <a:ln>
            <a:noFill/>
          </a:ln>
        </p:spPr>
        <p:txBody>
          <a:bodyPr spcFirstLastPara="1" wrap="square" lIns="0" tIns="0" rIns="0" bIns="0" anchor="t" anchorCtr="0">
            <a:spAutoFit/>
          </a:bodyPr>
          <a:lstStyle>
            <a:lvl1pPr marR="0" lvl="0" algn="l" rtl="0">
              <a:lnSpc>
                <a:spcPct val="128000"/>
              </a:lnSpc>
              <a:spcBef>
                <a:spcPts val="0"/>
              </a:spcBef>
              <a:spcAft>
                <a:spcPts val="0"/>
              </a:spcAft>
              <a:buClr>
                <a:srgbClr val="000000"/>
              </a:buClr>
              <a:buSzPts val="1400"/>
              <a:buFont typeface="Arial"/>
              <a:buNone/>
              <a:defRPr sz="25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9pPr>
          </a:lstStyle>
          <a:p>
            <a:endParaRPr/>
          </a:p>
        </p:txBody>
      </p:sp>
      <p:sp>
        <p:nvSpPr>
          <p:cNvPr id="85" name="Google Shape;85;p36"/>
          <p:cNvSpPr txBox="1">
            <a:spLocks noGrp="1"/>
          </p:cNvSpPr>
          <p:nvPr>
            <p:ph type="sldNum" idx="12"/>
          </p:nvPr>
        </p:nvSpPr>
        <p:spPr>
          <a:xfrm>
            <a:off x="6774934" y="4854985"/>
            <a:ext cx="2052074"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a:t>
            </a:fld>
            <a:endParaRPr/>
          </a:p>
        </p:txBody>
      </p:sp>
      <p:sp>
        <p:nvSpPr>
          <p:cNvPr id="86" name="Google Shape;86;p36"/>
          <p:cNvSpPr txBox="1">
            <a:spLocks noGrp="1"/>
          </p:cNvSpPr>
          <p:nvPr>
            <p:ph type="body" idx="1"/>
          </p:nvPr>
        </p:nvSpPr>
        <p:spPr>
          <a:xfrm>
            <a:off x="316992" y="2152650"/>
            <a:ext cx="4197858" cy="2552700"/>
          </a:xfrm>
          <a:prstGeom prst="rect">
            <a:avLst/>
          </a:prstGeom>
          <a:noFill/>
          <a:ln>
            <a:noFill/>
          </a:ln>
        </p:spPr>
        <p:txBody>
          <a:bodyPr spcFirstLastPara="1" wrap="square" lIns="0" tIns="45700" rIns="0"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7" name="Google Shape;87;p36"/>
          <p:cNvSpPr>
            <a:spLocks noGrp="1"/>
          </p:cNvSpPr>
          <p:nvPr>
            <p:ph type="pic" idx="2"/>
          </p:nvPr>
        </p:nvSpPr>
        <p:spPr>
          <a:xfrm>
            <a:off x="4648200" y="2143125"/>
            <a:ext cx="4180392" cy="2543176"/>
          </a:xfrm>
          <a:prstGeom prst="rect">
            <a:avLst/>
          </a:prstGeom>
          <a:noFill/>
          <a:ln>
            <a:noFill/>
          </a:ln>
        </p:spPr>
      </p:sp>
      <p:sp>
        <p:nvSpPr>
          <p:cNvPr id="88" name="Google Shape;88;p36"/>
          <p:cNvSpPr txBox="1">
            <a:spLocks noGrp="1"/>
          </p:cNvSpPr>
          <p:nvPr>
            <p:ph type="body" idx="3"/>
          </p:nvPr>
        </p:nvSpPr>
        <p:spPr>
          <a:xfrm>
            <a:off x="319090" y="1600200"/>
            <a:ext cx="8508999" cy="495780"/>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9" name="Google Shape;89;p36"/>
          <p:cNvSpPr txBox="1">
            <a:spLocks noGrp="1"/>
          </p:cNvSpPr>
          <p:nvPr>
            <p:ph type="ftr" idx="11"/>
          </p:nvPr>
        </p:nvSpPr>
        <p:spPr>
          <a:xfrm>
            <a:off x="311162" y="4854985"/>
            <a:ext cx="646428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tart">
  <p:cSld name="Start">
    <p:spTree>
      <p:nvGrpSpPr>
        <p:cNvPr id="1" name="Shape 90"/>
        <p:cNvGrpSpPr/>
        <p:nvPr/>
      </p:nvGrpSpPr>
      <p:grpSpPr>
        <a:xfrm>
          <a:off x="0" y="0"/>
          <a:ext cx="0" cy="0"/>
          <a:chOff x="0" y="0"/>
          <a:chExt cx="0" cy="0"/>
        </a:xfrm>
      </p:grpSpPr>
      <p:sp>
        <p:nvSpPr>
          <p:cNvPr id="91" name="Google Shape;91;p37"/>
          <p:cNvSpPr txBox="1">
            <a:spLocks noGrp="1"/>
          </p:cNvSpPr>
          <p:nvPr>
            <p:ph type="title"/>
          </p:nvPr>
        </p:nvSpPr>
        <p:spPr>
          <a:xfrm>
            <a:off x="319090" y="972000"/>
            <a:ext cx="8508999" cy="410369"/>
          </a:xfrm>
          <a:prstGeom prst="rect">
            <a:avLst/>
          </a:prstGeom>
          <a:noFill/>
          <a:ln>
            <a:noFill/>
          </a:ln>
        </p:spPr>
        <p:txBody>
          <a:bodyPr spcFirstLastPara="1" wrap="square" lIns="0" tIns="0" rIns="0" bIns="0" anchor="t" anchorCtr="0">
            <a:spAutoFit/>
          </a:bodyPr>
          <a:lstStyle>
            <a:lvl1pPr marR="0" lvl="0" algn="l" rtl="0">
              <a:lnSpc>
                <a:spcPct val="128000"/>
              </a:lnSpc>
              <a:spcBef>
                <a:spcPts val="0"/>
              </a:spcBef>
              <a:spcAft>
                <a:spcPts val="0"/>
              </a:spcAft>
              <a:buClr>
                <a:srgbClr val="000000"/>
              </a:buClr>
              <a:buSzPts val="1400"/>
              <a:buFont typeface="Arial"/>
              <a:buNone/>
              <a:defRPr sz="25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9pPr>
          </a:lstStyle>
          <a:p>
            <a:endParaRPr/>
          </a:p>
        </p:txBody>
      </p:sp>
      <p:sp>
        <p:nvSpPr>
          <p:cNvPr id="92" name="Google Shape;92;p37"/>
          <p:cNvSpPr txBox="1">
            <a:spLocks noGrp="1"/>
          </p:cNvSpPr>
          <p:nvPr>
            <p:ph type="body" idx="1"/>
          </p:nvPr>
        </p:nvSpPr>
        <p:spPr>
          <a:xfrm>
            <a:off x="319088" y="1484040"/>
            <a:ext cx="8508999" cy="955594"/>
          </a:xfrm>
          <a:prstGeom prst="rect">
            <a:avLst/>
          </a:prstGeom>
          <a:noFill/>
          <a:ln>
            <a:noFill/>
          </a:ln>
        </p:spPr>
        <p:txBody>
          <a:bodyPr spcFirstLastPara="1" wrap="square" lIns="0" tIns="0" rIns="0" bIns="0" anchor="t" anchorCtr="0">
            <a:noAutofit/>
          </a:bodyPr>
          <a:lstStyle>
            <a:lvl1pPr marL="457200" marR="0" lvl="0" indent="-228600" algn="l" rtl="0">
              <a:lnSpc>
                <a:spcPct val="15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3" name="Google Shape;93;p37"/>
          <p:cNvSpPr/>
          <p:nvPr/>
        </p:nvSpPr>
        <p:spPr>
          <a:xfrm>
            <a:off x="8347635" y="4806203"/>
            <a:ext cx="575236" cy="268941"/>
          </a:xfrm>
          <a:prstGeom prst="rect">
            <a:avLst/>
          </a:prstGeom>
          <a:solidFill>
            <a:schemeClr val="lt1"/>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p:txBody>
      </p:sp>
      <p:sp>
        <p:nvSpPr>
          <p:cNvPr id="94" name="Google Shape;94;p37"/>
          <p:cNvSpPr txBox="1">
            <a:spLocks noGrp="1"/>
          </p:cNvSpPr>
          <p:nvPr>
            <p:ph type="sldNum" idx="12"/>
          </p:nvPr>
        </p:nvSpPr>
        <p:spPr>
          <a:xfrm>
            <a:off x="6774934" y="4854985"/>
            <a:ext cx="2052074"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a:t>
            </a:fld>
            <a:endParaRPr/>
          </a:p>
        </p:txBody>
      </p:sp>
      <p:sp>
        <p:nvSpPr>
          <p:cNvPr id="95" name="Google Shape;95;p37"/>
          <p:cNvSpPr txBox="1">
            <a:spLocks noGrp="1"/>
          </p:cNvSpPr>
          <p:nvPr>
            <p:ph type="ftr" idx="11"/>
          </p:nvPr>
        </p:nvSpPr>
        <p:spPr>
          <a:xfrm>
            <a:off x="311162" y="4854985"/>
            <a:ext cx="646428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sz="11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art">
  <p:cSld name="Start">
    <p:spTree>
      <p:nvGrpSpPr>
        <p:cNvPr id="1" name="Shape 23"/>
        <p:cNvGrpSpPr/>
        <p:nvPr/>
      </p:nvGrpSpPr>
      <p:grpSpPr>
        <a:xfrm>
          <a:off x="0" y="0"/>
          <a:ext cx="0" cy="0"/>
          <a:chOff x="0" y="0"/>
          <a:chExt cx="0" cy="0"/>
        </a:xfrm>
      </p:grpSpPr>
      <p:sp>
        <p:nvSpPr>
          <p:cNvPr id="24" name="Google Shape;24;p24"/>
          <p:cNvSpPr txBox="1">
            <a:spLocks noGrp="1"/>
          </p:cNvSpPr>
          <p:nvPr>
            <p:ph type="title"/>
          </p:nvPr>
        </p:nvSpPr>
        <p:spPr>
          <a:xfrm>
            <a:off x="319090" y="972000"/>
            <a:ext cx="8508999" cy="383381"/>
          </a:xfrm>
          <a:prstGeom prst="rect">
            <a:avLst/>
          </a:prstGeom>
          <a:noFill/>
          <a:ln>
            <a:noFill/>
          </a:ln>
        </p:spPr>
        <p:txBody>
          <a:bodyPr spcFirstLastPara="1" wrap="square" lIns="0" tIns="0" rIns="0" bIns="0" anchor="t" anchorCtr="0">
            <a:noAutofit/>
          </a:bodyPr>
          <a:lstStyle>
            <a:lvl1pPr marR="0" lvl="0" algn="l" rtl="0">
              <a:lnSpc>
                <a:spcPct val="128000"/>
              </a:lnSpc>
              <a:spcBef>
                <a:spcPts val="0"/>
              </a:spcBef>
              <a:spcAft>
                <a:spcPts val="0"/>
              </a:spcAft>
              <a:buClr>
                <a:srgbClr val="000000"/>
              </a:buClr>
              <a:buSzPts val="1400"/>
              <a:buFont typeface="Arial"/>
              <a:buNone/>
              <a:defRPr sz="25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9pPr>
          </a:lstStyle>
          <a:p>
            <a:endParaRPr/>
          </a:p>
        </p:txBody>
      </p:sp>
      <p:sp>
        <p:nvSpPr>
          <p:cNvPr id="25" name="Google Shape;25;p24"/>
          <p:cNvSpPr txBox="1">
            <a:spLocks noGrp="1"/>
          </p:cNvSpPr>
          <p:nvPr>
            <p:ph type="body" idx="1"/>
          </p:nvPr>
        </p:nvSpPr>
        <p:spPr>
          <a:xfrm>
            <a:off x="319088" y="1484040"/>
            <a:ext cx="8508999" cy="955594"/>
          </a:xfrm>
          <a:prstGeom prst="rect">
            <a:avLst/>
          </a:prstGeom>
          <a:noFill/>
          <a:ln>
            <a:noFill/>
          </a:ln>
        </p:spPr>
        <p:txBody>
          <a:bodyPr spcFirstLastPara="1" wrap="square" lIns="0" tIns="0" rIns="0" bIns="0" anchor="t" anchorCtr="0">
            <a:noAutofit/>
          </a:bodyPr>
          <a:lstStyle>
            <a:lvl1pPr marL="457200" marR="0" lvl="0" indent="-228600" algn="l" rtl="0">
              <a:lnSpc>
                <a:spcPct val="15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 name="Google Shape;26;p24"/>
          <p:cNvSpPr/>
          <p:nvPr/>
        </p:nvSpPr>
        <p:spPr>
          <a:xfrm>
            <a:off x="8347635" y="4806203"/>
            <a:ext cx="575236" cy="268941"/>
          </a:xfrm>
          <a:prstGeom prst="rect">
            <a:avLst/>
          </a:prstGeom>
          <a:solidFill>
            <a:schemeClr val="lt1"/>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p:txBody>
      </p:sp>
      <p:sp>
        <p:nvSpPr>
          <p:cNvPr id="27" name="Google Shape;27;p24"/>
          <p:cNvSpPr txBox="1">
            <a:spLocks noGrp="1"/>
          </p:cNvSpPr>
          <p:nvPr>
            <p:ph type="sldNum" idx="12"/>
          </p:nvPr>
        </p:nvSpPr>
        <p:spPr>
          <a:xfrm>
            <a:off x="6774934" y="4854985"/>
            <a:ext cx="20520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a:t>
            </a:fld>
            <a:endParaRPr/>
          </a:p>
        </p:txBody>
      </p:sp>
      <p:sp>
        <p:nvSpPr>
          <p:cNvPr id="28" name="Google Shape;28;p24"/>
          <p:cNvSpPr txBox="1">
            <a:spLocks noGrp="1"/>
          </p:cNvSpPr>
          <p:nvPr>
            <p:ph type="ftr" idx="11"/>
          </p:nvPr>
        </p:nvSpPr>
        <p:spPr>
          <a:xfrm>
            <a:off x="311162" y="4854985"/>
            <a:ext cx="7829538" cy="288515"/>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tart">
  <p:cSld name="Start">
    <p:spTree>
      <p:nvGrpSpPr>
        <p:cNvPr id="1" name="Shape 35"/>
        <p:cNvGrpSpPr/>
        <p:nvPr/>
      </p:nvGrpSpPr>
      <p:grpSpPr>
        <a:xfrm>
          <a:off x="0" y="0"/>
          <a:ext cx="0" cy="0"/>
          <a:chOff x="0" y="0"/>
          <a:chExt cx="0" cy="0"/>
        </a:xfrm>
      </p:grpSpPr>
      <p:sp>
        <p:nvSpPr>
          <p:cNvPr id="36" name="Google Shape;36;p26"/>
          <p:cNvSpPr txBox="1">
            <a:spLocks noGrp="1"/>
          </p:cNvSpPr>
          <p:nvPr>
            <p:ph type="title"/>
          </p:nvPr>
        </p:nvSpPr>
        <p:spPr>
          <a:xfrm>
            <a:off x="319090" y="972000"/>
            <a:ext cx="8508999" cy="376238"/>
          </a:xfrm>
          <a:prstGeom prst="rect">
            <a:avLst/>
          </a:prstGeom>
          <a:noFill/>
          <a:ln>
            <a:noFill/>
          </a:ln>
        </p:spPr>
        <p:txBody>
          <a:bodyPr spcFirstLastPara="1" wrap="square" lIns="0" tIns="0" rIns="0" bIns="0" anchor="t" anchorCtr="0">
            <a:noAutofit/>
          </a:bodyPr>
          <a:lstStyle>
            <a:lvl1pPr marR="0" lvl="0" algn="l" rtl="0">
              <a:lnSpc>
                <a:spcPct val="128000"/>
              </a:lnSpc>
              <a:spcBef>
                <a:spcPts val="0"/>
              </a:spcBef>
              <a:spcAft>
                <a:spcPts val="0"/>
              </a:spcAft>
              <a:buClr>
                <a:srgbClr val="000000"/>
              </a:buClr>
              <a:buSzPts val="1400"/>
              <a:buFont typeface="Arial"/>
              <a:buNone/>
              <a:defRPr sz="25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9pPr>
          </a:lstStyle>
          <a:p>
            <a:endParaRPr/>
          </a:p>
        </p:txBody>
      </p:sp>
      <p:sp>
        <p:nvSpPr>
          <p:cNvPr id="37" name="Google Shape;37;p26"/>
          <p:cNvSpPr txBox="1">
            <a:spLocks noGrp="1"/>
          </p:cNvSpPr>
          <p:nvPr>
            <p:ph type="body" idx="1"/>
          </p:nvPr>
        </p:nvSpPr>
        <p:spPr>
          <a:xfrm>
            <a:off x="319088" y="1484040"/>
            <a:ext cx="8508999" cy="955594"/>
          </a:xfrm>
          <a:prstGeom prst="rect">
            <a:avLst/>
          </a:prstGeom>
          <a:noFill/>
          <a:ln>
            <a:noFill/>
          </a:ln>
        </p:spPr>
        <p:txBody>
          <a:bodyPr spcFirstLastPara="1" wrap="square" lIns="0" tIns="0" rIns="0" bIns="0" anchor="t" anchorCtr="0">
            <a:noAutofit/>
          </a:bodyPr>
          <a:lstStyle>
            <a:lvl1pPr marL="457200" marR="0" lvl="0" indent="-228600" algn="l" rtl="0">
              <a:lnSpc>
                <a:spcPct val="15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8" name="Google Shape;38;p26"/>
          <p:cNvSpPr/>
          <p:nvPr/>
        </p:nvSpPr>
        <p:spPr>
          <a:xfrm>
            <a:off x="8347635" y="4806203"/>
            <a:ext cx="575236" cy="268941"/>
          </a:xfrm>
          <a:prstGeom prst="rect">
            <a:avLst/>
          </a:prstGeom>
          <a:solidFill>
            <a:schemeClr val="lt1"/>
          </a:solid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p:txBody>
      </p:sp>
      <p:sp>
        <p:nvSpPr>
          <p:cNvPr id="39" name="Google Shape;39;p26"/>
          <p:cNvSpPr txBox="1">
            <a:spLocks noGrp="1"/>
          </p:cNvSpPr>
          <p:nvPr>
            <p:ph type="sldNum" idx="12"/>
          </p:nvPr>
        </p:nvSpPr>
        <p:spPr>
          <a:xfrm>
            <a:off x="6774934" y="4854985"/>
            <a:ext cx="2052000"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a:t>
            </a:fld>
            <a:endParaRPr/>
          </a:p>
        </p:txBody>
      </p:sp>
      <p:sp>
        <p:nvSpPr>
          <p:cNvPr id="40" name="Google Shape;40;p26"/>
          <p:cNvSpPr txBox="1">
            <a:spLocks noGrp="1"/>
          </p:cNvSpPr>
          <p:nvPr>
            <p:ph type="ftr" idx="11"/>
          </p:nvPr>
        </p:nvSpPr>
        <p:spPr>
          <a:xfrm>
            <a:off x="311162" y="4854985"/>
            <a:ext cx="646428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halt">
  <p:cSld name="Inhalt">
    <p:spTree>
      <p:nvGrpSpPr>
        <p:cNvPr id="1" name="Shape 47"/>
        <p:cNvGrpSpPr/>
        <p:nvPr/>
      </p:nvGrpSpPr>
      <p:grpSpPr>
        <a:xfrm>
          <a:off x="0" y="0"/>
          <a:ext cx="0" cy="0"/>
          <a:chOff x="0" y="0"/>
          <a:chExt cx="0" cy="0"/>
        </a:xfrm>
      </p:grpSpPr>
      <p:sp>
        <p:nvSpPr>
          <p:cNvPr id="48" name="Google Shape;48;p30"/>
          <p:cNvSpPr txBox="1">
            <a:spLocks noGrp="1"/>
          </p:cNvSpPr>
          <p:nvPr>
            <p:ph type="body" idx="1"/>
          </p:nvPr>
        </p:nvSpPr>
        <p:spPr>
          <a:xfrm>
            <a:off x="319090" y="1600200"/>
            <a:ext cx="8508999" cy="3095625"/>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9" name="Google Shape;49;p30"/>
          <p:cNvSpPr txBox="1">
            <a:spLocks noGrp="1"/>
          </p:cNvSpPr>
          <p:nvPr>
            <p:ph type="title"/>
          </p:nvPr>
        </p:nvSpPr>
        <p:spPr>
          <a:xfrm>
            <a:off x="319090" y="972000"/>
            <a:ext cx="8508999" cy="410369"/>
          </a:xfrm>
          <a:prstGeom prst="rect">
            <a:avLst/>
          </a:prstGeom>
          <a:noFill/>
          <a:ln>
            <a:noFill/>
          </a:ln>
        </p:spPr>
        <p:txBody>
          <a:bodyPr spcFirstLastPara="1" wrap="square" lIns="0" tIns="0" rIns="0" bIns="0" anchor="t" anchorCtr="0">
            <a:spAutoFit/>
          </a:bodyPr>
          <a:lstStyle>
            <a:lvl1pPr marR="0" lvl="0" algn="l" rtl="0">
              <a:lnSpc>
                <a:spcPct val="128000"/>
              </a:lnSpc>
              <a:spcBef>
                <a:spcPts val="0"/>
              </a:spcBef>
              <a:spcAft>
                <a:spcPts val="0"/>
              </a:spcAft>
              <a:buClr>
                <a:srgbClr val="000000"/>
              </a:buClr>
              <a:buSzPts val="1400"/>
              <a:buFont typeface="Arial"/>
              <a:buNone/>
              <a:defRPr sz="25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9pPr>
          </a:lstStyle>
          <a:p>
            <a:endParaRPr/>
          </a:p>
        </p:txBody>
      </p:sp>
      <p:sp>
        <p:nvSpPr>
          <p:cNvPr id="50" name="Google Shape;50;p30"/>
          <p:cNvSpPr txBox="1">
            <a:spLocks noGrp="1"/>
          </p:cNvSpPr>
          <p:nvPr>
            <p:ph type="sldNum" idx="12"/>
          </p:nvPr>
        </p:nvSpPr>
        <p:spPr>
          <a:xfrm>
            <a:off x="6774934" y="4854985"/>
            <a:ext cx="2052074"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a:t>
            </a:fld>
            <a:endParaRPr/>
          </a:p>
        </p:txBody>
      </p:sp>
      <p:sp>
        <p:nvSpPr>
          <p:cNvPr id="51" name="Google Shape;51;p30"/>
          <p:cNvSpPr txBox="1">
            <a:spLocks noGrp="1"/>
          </p:cNvSpPr>
          <p:nvPr>
            <p:ph type="ftr" idx="11"/>
          </p:nvPr>
        </p:nvSpPr>
        <p:spPr>
          <a:xfrm>
            <a:off x="311162" y="4854985"/>
            <a:ext cx="646428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Zwei Inhalte + Text">
  <p:cSld name="Zwei Inhalte + Text">
    <p:spTree>
      <p:nvGrpSpPr>
        <p:cNvPr id="1" name="Shape 52"/>
        <p:cNvGrpSpPr/>
        <p:nvPr/>
      </p:nvGrpSpPr>
      <p:grpSpPr>
        <a:xfrm>
          <a:off x="0" y="0"/>
          <a:ext cx="0" cy="0"/>
          <a:chOff x="0" y="0"/>
          <a:chExt cx="0" cy="0"/>
        </a:xfrm>
      </p:grpSpPr>
      <p:sp>
        <p:nvSpPr>
          <p:cNvPr id="53" name="Google Shape;53;p31"/>
          <p:cNvSpPr txBox="1">
            <a:spLocks noGrp="1"/>
          </p:cNvSpPr>
          <p:nvPr>
            <p:ph type="body" idx="1"/>
          </p:nvPr>
        </p:nvSpPr>
        <p:spPr>
          <a:xfrm>
            <a:off x="319090" y="1600200"/>
            <a:ext cx="8508999" cy="495780"/>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4" name="Google Shape;54;p31"/>
          <p:cNvSpPr txBox="1">
            <a:spLocks noGrp="1"/>
          </p:cNvSpPr>
          <p:nvPr>
            <p:ph type="title"/>
          </p:nvPr>
        </p:nvSpPr>
        <p:spPr>
          <a:xfrm>
            <a:off x="319090" y="972000"/>
            <a:ext cx="8508999" cy="410369"/>
          </a:xfrm>
          <a:prstGeom prst="rect">
            <a:avLst/>
          </a:prstGeom>
          <a:noFill/>
          <a:ln>
            <a:noFill/>
          </a:ln>
        </p:spPr>
        <p:txBody>
          <a:bodyPr spcFirstLastPara="1" wrap="square" lIns="0" tIns="0" rIns="0" bIns="0" anchor="t" anchorCtr="0">
            <a:spAutoFit/>
          </a:bodyPr>
          <a:lstStyle>
            <a:lvl1pPr marR="0" lvl="0" algn="l" rtl="0">
              <a:lnSpc>
                <a:spcPct val="128000"/>
              </a:lnSpc>
              <a:spcBef>
                <a:spcPts val="0"/>
              </a:spcBef>
              <a:spcAft>
                <a:spcPts val="0"/>
              </a:spcAft>
              <a:buClr>
                <a:srgbClr val="000000"/>
              </a:buClr>
              <a:buSzPts val="1400"/>
              <a:buFont typeface="Arial"/>
              <a:buNone/>
              <a:defRPr sz="25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9pPr>
          </a:lstStyle>
          <a:p>
            <a:endParaRPr/>
          </a:p>
        </p:txBody>
      </p:sp>
      <p:sp>
        <p:nvSpPr>
          <p:cNvPr id="55" name="Google Shape;55;p31"/>
          <p:cNvSpPr txBox="1">
            <a:spLocks noGrp="1"/>
          </p:cNvSpPr>
          <p:nvPr>
            <p:ph type="sldNum" idx="12"/>
          </p:nvPr>
        </p:nvSpPr>
        <p:spPr>
          <a:xfrm>
            <a:off x="6774934" y="4854985"/>
            <a:ext cx="2052074"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a:t>
            </a:fld>
            <a:endParaRPr/>
          </a:p>
        </p:txBody>
      </p:sp>
      <p:sp>
        <p:nvSpPr>
          <p:cNvPr id="56" name="Google Shape;56;p31"/>
          <p:cNvSpPr txBox="1">
            <a:spLocks noGrp="1"/>
          </p:cNvSpPr>
          <p:nvPr>
            <p:ph type="body" idx="2"/>
          </p:nvPr>
        </p:nvSpPr>
        <p:spPr>
          <a:xfrm>
            <a:off x="316992" y="2148752"/>
            <a:ext cx="4188333" cy="2547074"/>
          </a:xfrm>
          <a:prstGeom prst="rect">
            <a:avLst/>
          </a:prstGeom>
          <a:noFill/>
          <a:ln>
            <a:noFill/>
          </a:ln>
        </p:spPr>
        <p:txBody>
          <a:bodyPr spcFirstLastPara="1" wrap="square" lIns="0" tIns="45700" rIns="0"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7" name="Google Shape;57;p31"/>
          <p:cNvSpPr>
            <a:spLocks noGrp="1"/>
          </p:cNvSpPr>
          <p:nvPr>
            <p:ph type="pic" idx="3"/>
          </p:nvPr>
        </p:nvSpPr>
        <p:spPr>
          <a:xfrm>
            <a:off x="4648200" y="2148840"/>
            <a:ext cx="4180392" cy="2546911"/>
          </a:xfrm>
          <a:prstGeom prst="rect">
            <a:avLst/>
          </a:prstGeom>
          <a:noFill/>
          <a:ln>
            <a:noFill/>
          </a:ln>
        </p:spPr>
      </p:sp>
      <p:sp>
        <p:nvSpPr>
          <p:cNvPr id="58" name="Google Shape;58;p31"/>
          <p:cNvSpPr txBox="1">
            <a:spLocks noGrp="1"/>
          </p:cNvSpPr>
          <p:nvPr>
            <p:ph type="ftr" idx="11"/>
          </p:nvPr>
        </p:nvSpPr>
        <p:spPr>
          <a:xfrm>
            <a:off x="311162" y="4854985"/>
            <a:ext cx="646428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zwei Inhalte">
  <p:cSld name="zwei Inhalte">
    <p:spTree>
      <p:nvGrpSpPr>
        <p:cNvPr id="1" name="Shape 59"/>
        <p:cNvGrpSpPr/>
        <p:nvPr/>
      </p:nvGrpSpPr>
      <p:grpSpPr>
        <a:xfrm>
          <a:off x="0" y="0"/>
          <a:ext cx="0" cy="0"/>
          <a:chOff x="0" y="0"/>
          <a:chExt cx="0" cy="0"/>
        </a:xfrm>
      </p:grpSpPr>
      <p:sp>
        <p:nvSpPr>
          <p:cNvPr id="60" name="Google Shape;60;p32"/>
          <p:cNvSpPr txBox="1">
            <a:spLocks noGrp="1"/>
          </p:cNvSpPr>
          <p:nvPr>
            <p:ph type="body" idx="1"/>
          </p:nvPr>
        </p:nvSpPr>
        <p:spPr>
          <a:xfrm>
            <a:off x="319091" y="1602000"/>
            <a:ext cx="4180910" cy="3095626"/>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1" name="Google Shape;61;p32"/>
          <p:cNvSpPr txBox="1">
            <a:spLocks noGrp="1"/>
          </p:cNvSpPr>
          <p:nvPr>
            <p:ph type="body" idx="2"/>
          </p:nvPr>
        </p:nvSpPr>
        <p:spPr>
          <a:xfrm>
            <a:off x="4647179" y="1602000"/>
            <a:ext cx="4180910" cy="3095626"/>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2" name="Google Shape;62;p32"/>
          <p:cNvSpPr txBox="1">
            <a:spLocks noGrp="1"/>
          </p:cNvSpPr>
          <p:nvPr>
            <p:ph type="title"/>
          </p:nvPr>
        </p:nvSpPr>
        <p:spPr>
          <a:xfrm>
            <a:off x="319090" y="972000"/>
            <a:ext cx="8508999" cy="410369"/>
          </a:xfrm>
          <a:prstGeom prst="rect">
            <a:avLst/>
          </a:prstGeom>
          <a:noFill/>
          <a:ln>
            <a:noFill/>
          </a:ln>
        </p:spPr>
        <p:txBody>
          <a:bodyPr spcFirstLastPara="1" wrap="square" lIns="0" tIns="0" rIns="0" bIns="0" anchor="t" anchorCtr="0">
            <a:spAutoFit/>
          </a:bodyPr>
          <a:lstStyle>
            <a:lvl1pPr marR="0" lvl="0" algn="l" rtl="0">
              <a:lnSpc>
                <a:spcPct val="128000"/>
              </a:lnSpc>
              <a:spcBef>
                <a:spcPts val="0"/>
              </a:spcBef>
              <a:spcAft>
                <a:spcPts val="0"/>
              </a:spcAft>
              <a:buClr>
                <a:srgbClr val="000000"/>
              </a:buClr>
              <a:buSzPts val="1400"/>
              <a:buFont typeface="Arial"/>
              <a:buNone/>
              <a:defRPr sz="25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9pPr>
          </a:lstStyle>
          <a:p>
            <a:endParaRPr/>
          </a:p>
        </p:txBody>
      </p:sp>
      <p:sp>
        <p:nvSpPr>
          <p:cNvPr id="63" name="Google Shape;63;p32"/>
          <p:cNvSpPr txBox="1">
            <a:spLocks noGrp="1"/>
          </p:cNvSpPr>
          <p:nvPr>
            <p:ph type="sldNum" idx="12"/>
          </p:nvPr>
        </p:nvSpPr>
        <p:spPr>
          <a:xfrm>
            <a:off x="6774934" y="4854985"/>
            <a:ext cx="2052074"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a:t>
            </a:fld>
            <a:endParaRPr/>
          </a:p>
        </p:txBody>
      </p:sp>
      <p:sp>
        <p:nvSpPr>
          <p:cNvPr id="64" name="Google Shape;64;p32"/>
          <p:cNvSpPr txBox="1">
            <a:spLocks noGrp="1"/>
          </p:cNvSpPr>
          <p:nvPr>
            <p:ph type="ftr" idx="11"/>
          </p:nvPr>
        </p:nvSpPr>
        <p:spPr>
          <a:xfrm>
            <a:off x="311162" y="4854985"/>
            <a:ext cx="646428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halt + Text">
  <p:cSld name="Inhalt + Text">
    <p:spTree>
      <p:nvGrpSpPr>
        <p:cNvPr id="1" name="Shape 65"/>
        <p:cNvGrpSpPr/>
        <p:nvPr/>
      </p:nvGrpSpPr>
      <p:grpSpPr>
        <a:xfrm>
          <a:off x="0" y="0"/>
          <a:ext cx="0" cy="0"/>
          <a:chOff x="0" y="0"/>
          <a:chExt cx="0" cy="0"/>
        </a:xfrm>
      </p:grpSpPr>
      <p:sp>
        <p:nvSpPr>
          <p:cNvPr id="66" name="Google Shape;66;p33"/>
          <p:cNvSpPr txBox="1">
            <a:spLocks noGrp="1"/>
          </p:cNvSpPr>
          <p:nvPr>
            <p:ph type="body" idx="1"/>
          </p:nvPr>
        </p:nvSpPr>
        <p:spPr>
          <a:xfrm>
            <a:off x="319090" y="2143125"/>
            <a:ext cx="8508999" cy="2543175"/>
          </a:xfrm>
          <a:prstGeom prst="rect">
            <a:avLst/>
          </a:prstGeom>
          <a:solidFill>
            <a:schemeClr val="lt1"/>
          </a:solid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317500" algn="l" rtl="0">
              <a:lnSpc>
                <a:spcPct val="114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7" name="Google Shape;67;p33"/>
          <p:cNvSpPr txBox="1">
            <a:spLocks noGrp="1"/>
          </p:cNvSpPr>
          <p:nvPr>
            <p:ph type="title"/>
          </p:nvPr>
        </p:nvSpPr>
        <p:spPr>
          <a:xfrm>
            <a:off x="319090" y="972000"/>
            <a:ext cx="8508999" cy="410369"/>
          </a:xfrm>
          <a:prstGeom prst="rect">
            <a:avLst/>
          </a:prstGeom>
          <a:solidFill>
            <a:schemeClr val="lt1"/>
          </a:solidFill>
          <a:ln>
            <a:noFill/>
          </a:ln>
        </p:spPr>
        <p:txBody>
          <a:bodyPr spcFirstLastPara="1" wrap="square" lIns="0" tIns="0" rIns="0" bIns="0" anchor="t" anchorCtr="0">
            <a:spAutoFit/>
          </a:bodyPr>
          <a:lstStyle>
            <a:lvl1pPr marR="0" lvl="0" algn="l" rtl="0">
              <a:lnSpc>
                <a:spcPct val="128000"/>
              </a:lnSpc>
              <a:spcBef>
                <a:spcPts val="0"/>
              </a:spcBef>
              <a:spcAft>
                <a:spcPts val="0"/>
              </a:spcAft>
              <a:buClr>
                <a:srgbClr val="000000"/>
              </a:buClr>
              <a:buSzPts val="1400"/>
              <a:buFont typeface="Arial"/>
              <a:buNone/>
              <a:defRPr sz="25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9pPr>
          </a:lstStyle>
          <a:p>
            <a:endParaRPr/>
          </a:p>
        </p:txBody>
      </p:sp>
      <p:sp>
        <p:nvSpPr>
          <p:cNvPr id="68" name="Google Shape;68;p33"/>
          <p:cNvSpPr txBox="1">
            <a:spLocks noGrp="1"/>
          </p:cNvSpPr>
          <p:nvPr>
            <p:ph type="sldNum" idx="12"/>
          </p:nvPr>
        </p:nvSpPr>
        <p:spPr>
          <a:xfrm>
            <a:off x="6774934" y="4854985"/>
            <a:ext cx="2052074" cy="273844"/>
          </a:xfrm>
          <a:prstGeom prst="rect">
            <a:avLst/>
          </a:prstGeom>
          <a:solidFill>
            <a:schemeClr val="lt1"/>
          </a:solid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a:t>
            </a:fld>
            <a:endParaRPr/>
          </a:p>
        </p:txBody>
      </p:sp>
      <p:sp>
        <p:nvSpPr>
          <p:cNvPr id="69" name="Google Shape;69;p33"/>
          <p:cNvSpPr txBox="1">
            <a:spLocks noGrp="1"/>
          </p:cNvSpPr>
          <p:nvPr>
            <p:ph type="body" idx="2"/>
          </p:nvPr>
        </p:nvSpPr>
        <p:spPr>
          <a:xfrm>
            <a:off x="319090" y="1600200"/>
            <a:ext cx="8508999" cy="505305"/>
          </a:xfrm>
          <a:prstGeom prst="rect">
            <a:avLst/>
          </a:prstGeom>
          <a:solidFill>
            <a:schemeClr val="lt1"/>
          </a:solid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0" name="Google Shape;70;p33"/>
          <p:cNvSpPr txBox="1">
            <a:spLocks noGrp="1"/>
          </p:cNvSpPr>
          <p:nvPr>
            <p:ph type="ftr" idx="11"/>
          </p:nvPr>
        </p:nvSpPr>
        <p:spPr>
          <a:xfrm>
            <a:off x="311162" y="4854985"/>
            <a:ext cx="646428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große Bilder">
  <p:cSld name="große Bilder">
    <p:spTree>
      <p:nvGrpSpPr>
        <p:cNvPr id="1" name="Shape 71"/>
        <p:cNvGrpSpPr/>
        <p:nvPr/>
      </p:nvGrpSpPr>
      <p:grpSpPr>
        <a:xfrm>
          <a:off x="0" y="0"/>
          <a:ext cx="0" cy="0"/>
          <a:chOff x="0" y="0"/>
          <a:chExt cx="0" cy="0"/>
        </a:xfrm>
      </p:grpSpPr>
      <p:sp>
        <p:nvSpPr>
          <p:cNvPr id="72" name="Google Shape;72;p34"/>
          <p:cNvSpPr txBox="1">
            <a:spLocks noGrp="1"/>
          </p:cNvSpPr>
          <p:nvPr>
            <p:ph type="title"/>
          </p:nvPr>
        </p:nvSpPr>
        <p:spPr>
          <a:xfrm>
            <a:off x="319090" y="972000"/>
            <a:ext cx="8508999" cy="410369"/>
          </a:xfrm>
          <a:prstGeom prst="rect">
            <a:avLst/>
          </a:prstGeom>
          <a:noFill/>
          <a:ln>
            <a:noFill/>
          </a:ln>
        </p:spPr>
        <p:txBody>
          <a:bodyPr spcFirstLastPara="1" wrap="square" lIns="0" tIns="0" rIns="0" bIns="0" anchor="t" anchorCtr="0">
            <a:spAutoFit/>
          </a:bodyPr>
          <a:lstStyle>
            <a:lvl1pPr marR="0" lvl="0" algn="l" rtl="0">
              <a:lnSpc>
                <a:spcPct val="128000"/>
              </a:lnSpc>
              <a:spcBef>
                <a:spcPts val="0"/>
              </a:spcBef>
              <a:spcAft>
                <a:spcPts val="0"/>
              </a:spcAft>
              <a:buClr>
                <a:srgbClr val="000000"/>
              </a:buClr>
              <a:buSzPts val="1400"/>
              <a:buFont typeface="Arial"/>
              <a:buNone/>
              <a:defRPr sz="25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9pPr>
          </a:lstStyle>
          <a:p>
            <a:endParaRPr/>
          </a:p>
        </p:txBody>
      </p:sp>
      <p:sp>
        <p:nvSpPr>
          <p:cNvPr id="73" name="Google Shape;73;p34"/>
          <p:cNvSpPr txBox="1">
            <a:spLocks noGrp="1"/>
          </p:cNvSpPr>
          <p:nvPr>
            <p:ph type="sldNum" idx="12"/>
          </p:nvPr>
        </p:nvSpPr>
        <p:spPr>
          <a:xfrm>
            <a:off x="6774934" y="4854985"/>
            <a:ext cx="2052074"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a:t>
            </a:fld>
            <a:endParaRPr/>
          </a:p>
        </p:txBody>
      </p:sp>
      <p:sp>
        <p:nvSpPr>
          <p:cNvPr id="74" name="Google Shape;74;p34"/>
          <p:cNvSpPr txBox="1">
            <a:spLocks noGrp="1"/>
          </p:cNvSpPr>
          <p:nvPr>
            <p:ph type="ftr" idx="11"/>
          </p:nvPr>
        </p:nvSpPr>
        <p:spPr>
          <a:xfrm>
            <a:off x="311162" y="4854985"/>
            <a:ext cx="646428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4"/>
          <p:cNvSpPr>
            <a:spLocks noGrp="1"/>
          </p:cNvSpPr>
          <p:nvPr>
            <p:ph type="pic" idx="2"/>
          </p:nvPr>
        </p:nvSpPr>
        <p:spPr>
          <a:xfrm>
            <a:off x="0" y="2133600"/>
            <a:ext cx="9144000" cy="2721385"/>
          </a:xfrm>
          <a:prstGeom prst="rect">
            <a:avLst/>
          </a:prstGeom>
          <a:noFill/>
          <a:ln>
            <a:noFill/>
          </a:ln>
        </p:spPr>
      </p:sp>
      <p:sp>
        <p:nvSpPr>
          <p:cNvPr id="76" name="Google Shape;76;p34"/>
          <p:cNvSpPr txBox="1">
            <a:spLocks noGrp="1"/>
          </p:cNvSpPr>
          <p:nvPr>
            <p:ph type="body" idx="1"/>
          </p:nvPr>
        </p:nvSpPr>
        <p:spPr>
          <a:xfrm>
            <a:off x="319090" y="1600200"/>
            <a:ext cx="8508999" cy="495780"/>
          </a:xfrm>
          <a:prstGeom prst="rect">
            <a:avLst/>
          </a:prstGeom>
          <a:noFill/>
          <a:ln>
            <a:noFill/>
          </a:ln>
        </p:spPr>
        <p:txBody>
          <a:bodyPr spcFirstLastPara="1" wrap="square" lIns="0" tIns="0" rIns="0" bIns="0" anchor="t" anchorCtr="0">
            <a:noAutofit/>
          </a:bodyPr>
          <a:lstStyle>
            <a:lvl1pPr marL="457200" marR="0" lvl="0" indent="-228600" algn="l" rtl="0">
              <a:lnSpc>
                <a:spcPct val="114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914400" marR="0" lvl="1"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25000"/>
              </a:lnSpc>
              <a:spcBef>
                <a:spcPts val="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lder formatfüllend">
  <p:cSld name="Bilder formatfüllend">
    <p:spTree>
      <p:nvGrpSpPr>
        <p:cNvPr id="1" name="Shape 77"/>
        <p:cNvGrpSpPr/>
        <p:nvPr/>
      </p:nvGrpSpPr>
      <p:grpSpPr>
        <a:xfrm>
          <a:off x="0" y="0"/>
          <a:ext cx="0" cy="0"/>
          <a:chOff x="0" y="0"/>
          <a:chExt cx="0" cy="0"/>
        </a:xfrm>
      </p:grpSpPr>
      <p:sp>
        <p:nvSpPr>
          <p:cNvPr id="78" name="Google Shape;78;p35"/>
          <p:cNvSpPr>
            <a:spLocks noGrp="1"/>
          </p:cNvSpPr>
          <p:nvPr>
            <p:ph type="pic" idx="2"/>
          </p:nvPr>
        </p:nvSpPr>
        <p:spPr>
          <a:xfrm>
            <a:off x="0" y="1600200"/>
            <a:ext cx="9144000" cy="3543299"/>
          </a:xfrm>
          <a:prstGeom prst="rect">
            <a:avLst/>
          </a:prstGeom>
          <a:noFill/>
          <a:ln>
            <a:noFill/>
          </a:ln>
        </p:spPr>
      </p:sp>
      <p:sp>
        <p:nvSpPr>
          <p:cNvPr id="79" name="Google Shape;79;p35"/>
          <p:cNvSpPr txBox="1">
            <a:spLocks noGrp="1"/>
          </p:cNvSpPr>
          <p:nvPr>
            <p:ph type="title"/>
          </p:nvPr>
        </p:nvSpPr>
        <p:spPr>
          <a:xfrm>
            <a:off x="319090" y="972000"/>
            <a:ext cx="8508999" cy="410369"/>
          </a:xfrm>
          <a:prstGeom prst="rect">
            <a:avLst/>
          </a:prstGeom>
          <a:noFill/>
          <a:ln>
            <a:noFill/>
          </a:ln>
        </p:spPr>
        <p:txBody>
          <a:bodyPr spcFirstLastPara="1" wrap="square" lIns="0" tIns="0" rIns="0" bIns="0" anchor="t" anchorCtr="0">
            <a:spAutoFit/>
          </a:bodyPr>
          <a:lstStyle>
            <a:lvl1pPr marR="0" lvl="0" algn="l" rtl="0">
              <a:lnSpc>
                <a:spcPct val="128000"/>
              </a:lnSpc>
              <a:spcBef>
                <a:spcPts val="0"/>
              </a:spcBef>
              <a:spcAft>
                <a:spcPts val="0"/>
              </a:spcAft>
              <a:buClr>
                <a:srgbClr val="000000"/>
              </a:buClr>
              <a:buSzPts val="1400"/>
              <a:buFont typeface="Arial"/>
              <a:buNone/>
              <a:defRPr sz="25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Arial"/>
                <a:ea typeface="Arial"/>
                <a:cs typeface="Arial"/>
                <a:sym typeface="Arial"/>
              </a:defRPr>
            </a:lvl9pPr>
          </a:lstStyle>
          <a:p>
            <a:endParaRPr/>
          </a:p>
        </p:txBody>
      </p:sp>
      <p:sp>
        <p:nvSpPr>
          <p:cNvPr id="80" name="Google Shape;80;p35"/>
          <p:cNvSpPr txBox="1">
            <a:spLocks noGrp="1"/>
          </p:cNvSpPr>
          <p:nvPr>
            <p:ph type="sldNum" idx="12"/>
          </p:nvPr>
        </p:nvSpPr>
        <p:spPr>
          <a:xfrm>
            <a:off x="6774934" y="4854985"/>
            <a:ext cx="2052074" cy="273844"/>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a:t>
            </a:fld>
            <a:endParaRPr/>
          </a:p>
        </p:txBody>
      </p:sp>
      <p:sp>
        <p:nvSpPr>
          <p:cNvPr id="81" name="Google Shape;81;p35"/>
          <p:cNvSpPr txBox="1">
            <a:spLocks noGrp="1"/>
          </p:cNvSpPr>
          <p:nvPr>
            <p:ph type="ftr" idx="11"/>
          </p:nvPr>
        </p:nvSpPr>
        <p:spPr>
          <a:xfrm>
            <a:off x="311162" y="4854985"/>
            <a:ext cx="6464280"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image" Target="../media/image4.png"/><Relationship Id="rId5" Type="http://schemas.openxmlformats.org/officeDocument/2006/relationships/slideLayout" Target="../slideLayouts/slideLayout8.xml"/><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p:nvPr/>
        </p:nvSpPr>
        <p:spPr>
          <a:xfrm>
            <a:off x="7713330" y="4922462"/>
            <a:ext cx="1115376" cy="210507"/>
          </a:xfrm>
          <a:prstGeom prst="rect">
            <a:avLst/>
          </a:prstGeom>
          <a:noFill/>
          <a:ln>
            <a:noFill/>
          </a:ln>
        </p:spPr>
        <p:txBody>
          <a:bodyPr spcFirstLastPara="1" wrap="square" lIns="0" tIns="0" rIns="0" bIns="0" anchor="b" anchorCtr="0">
            <a:spAutoFit/>
          </a:bodyPr>
          <a:lstStyle/>
          <a:p>
            <a:pPr marL="0" marR="0" lvl="0" indent="0" algn="r" rtl="0">
              <a:lnSpc>
                <a:spcPct val="114000"/>
              </a:lnSpc>
              <a:spcBef>
                <a:spcPts val="0"/>
              </a:spcBef>
              <a:spcAft>
                <a:spcPts val="0"/>
              </a:spcAft>
              <a:buClr>
                <a:srgbClr val="000000"/>
              </a:buClr>
              <a:buSzPts val="1200"/>
              <a:buFont typeface="Arial"/>
              <a:buNone/>
            </a:pPr>
            <a:fld id="{00000000-1234-1234-1234-123412341234}" type="slidenum">
              <a:rPr lang="de-DE"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pic>
        <p:nvPicPr>
          <p:cNvPr id="11" name="Google Shape;11;p27" descr="Fahnen_HG.jpg"/>
          <p:cNvPicPr preferRelativeResize="0"/>
          <p:nvPr/>
        </p:nvPicPr>
        <p:blipFill rotWithShape="1">
          <a:blip r:embed="rId3">
            <a:alphaModFix/>
          </a:blip>
          <a:srcRect l="398" t="14166" b="10832"/>
          <a:stretch/>
        </p:blipFill>
        <p:spPr>
          <a:xfrm>
            <a:off x="0" y="0"/>
            <a:ext cx="9144000" cy="5143500"/>
          </a:xfrm>
          <a:prstGeom prst="rect">
            <a:avLst/>
          </a:prstGeom>
          <a:noFill/>
          <a:ln>
            <a:noFill/>
          </a:ln>
        </p:spPr>
      </p:pic>
      <p:pic>
        <p:nvPicPr>
          <p:cNvPr id="12" name="Google Shape;12;p27" descr="20150416 tum logo blau png final.png"/>
          <p:cNvPicPr preferRelativeResize="0"/>
          <p:nvPr/>
        </p:nvPicPr>
        <p:blipFill rotWithShape="1">
          <a:blip r:embed="rId4">
            <a:alphaModFix/>
          </a:blip>
          <a:srcRect/>
          <a:stretch/>
        </p:blipFill>
        <p:spPr>
          <a:xfrm>
            <a:off x="8218800" y="324000"/>
            <a:ext cx="599513" cy="320288"/>
          </a:xfrm>
          <a:prstGeom prst="rect">
            <a:avLst/>
          </a:prstGeom>
          <a:noFill/>
          <a:ln>
            <a:noFill/>
          </a:ln>
        </p:spPr>
      </p:pic>
      <p:sp>
        <p:nvSpPr>
          <p:cNvPr id="13" name="Google Shape;13;p27"/>
          <p:cNvSpPr txBox="1">
            <a:spLocks noGrp="1"/>
          </p:cNvSpPr>
          <p:nvPr>
            <p:ph type="sldNum" idx="12"/>
          </p:nvPr>
        </p:nvSpPr>
        <p:spPr>
          <a:xfrm>
            <a:off x="6774934" y="4854985"/>
            <a:ext cx="2052000" cy="273844"/>
          </a:xfrm>
          <a:prstGeom prst="rect">
            <a:avLst/>
          </a:prstGeom>
          <a:noFill/>
          <a:ln>
            <a:noFill/>
          </a:ln>
        </p:spPr>
        <p:txBody>
          <a:bodyPr spcFirstLastPara="1" wrap="square" lIns="0" tIns="45700" rIns="0"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a:t>
            </a:fld>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
        <p:cNvGrpSpPr/>
        <p:nvPr/>
      </p:nvGrpSpPr>
      <p:grpSpPr>
        <a:xfrm>
          <a:off x="0" y="0"/>
          <a:ext cx="0" cy="0"/>
          <a:chOff x="0" y="0"/>
          <a:chExt cx="0" cy="0"/>
        </a:xfrm>
      </p:grpSpPr>
      <p:sp>
        <p:nvSpPr>
          <p:cNvPr id="19" name="Google Shape;19;p23"/>
          <p:cNvSpPr txBox="1">
            <a:spLocks noGrp="1"/>
          </p:cNvSpPr>
          <p:nvPr>
            <p:ph type="ftr" idx="11"/>
          </p:nvPr>
        </p:nvSpPr>
        <p:spPr>
          <a:xfrm>
            <a:off x="311162" y="4854985"/>
            <a:ext cx="7829538" cy="288515"/>
          </a:xfrm>
          <a:prstGeom prst="rect">
            <a:avLst/>
          </a:prstGeom>
          <a:noFill/>
          <a:ln>
            <a:noFill/>
          </a:ln>
        </p:spPr>
        <p:txBody>
          <a:bodyPr spcFirstLastPara="1" wrap="square" lIns="0" tIns="45700" rIns="0"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0" name="Google Shape;20;p23"/>
          <p:cNvSpPr txBox="1">
            <a:spLocks noGrp="1"/>
          </p:cNvSpPr>
          <p:nvPr>
            <p:ph type="sldNum" idx="12"/>
          </p:nvPr>
        </p:nvSpPr>
        <p:spPr>
          <a:xfrm>
            <a:off x="6774934" y="4854985"/>
            <a:ext cx="2052000" cy="273844"/>
          </a:xfrm>
          <a:prstGeom prst="rect">
            <a:avLst/>
          </a:prstGeom>
          <a:noFill/>
          <a:ln>
            <a:noFill/>
          </a:ln>
        </p:spPr>
        <p:txBody>
          <a:bodyPr spcFirstLastPara="1" wrap="square" lIns="0" tIns="45700" rIns="0"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a:t>
            </a:fld>
            <a:endParaRPr/>
          </a:p>
        </p:txBody>
      </p:sp>
      <p:pic>
        <p:nvPicPr>
          <p:cNvPr id="21" name="Google Shape;21;p23" descr="20150416 tum logo blau png final.png"/>
          <p:cNvPicPr preferRelativeResize="0"/>
          <p:nvPr/>
        </p:nvPicPr>
        <p:blipFill rotWithShape="1">
          <a:blip r:embed="rId3">
            <a:alphaModFix/>
          </a:blip>
          <a:srcRect/>
          <a:stretch/>
        </p:blipFill>
        <p:spPr>
          <a:xfrm>
            <a:off x="8218800" y="324000"/>
            <a:ext cx="604774" cy="318516"/>
          </a:xfrm>
          <a:prstGeom prst="rect">
            <a:avLst/>
          </a:prstGeom>
          <a:noFill/>
          <a:ln>
            <a:noFill/>
          </a:ln>
        </p:spPr>
      </p:pic>
      <p:pic>
        <p:nvPicPr>
          <p:cNvPr id="22" name="Google Shape;22;p23"/>
          <p:cNvPicPr preferRelativeResize="0"/>
          <p:nvPr/>
        </p:nvPicPr>
        <p:blipFill rotWithShape="1">
          <a:blip r:embed="rId4">
            <a:alphaModFix/>
          </a:blip>
          <a:srcRect/>
          <a:stretch/>
        </p:blipFill>
        <p:spPr>
          <a:xfrm>
            <a:off x="7572796" y="255120"/>
            <a:ext cx="456275" cy="4562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
        <p:cNvGrpSpPr/>
        <p:nvPr/>
      </p:nvGrpSpPr>
      <p:grpSpPr>
        <a:xfrm>
          <a:off x="0" y="0"/>
          <a:ext cx="0" cy="0"/>
          <a:chOff x="0" y="0"/>
          <a:chExt cx="0" cy="0"/>
        </a:xfrm>
      </p:grpSpPr>
      <p:sp>
        <p:nvSpPr>
          <p:cNvPr id="30" name="Google Shape;30;p25"/>
          <p:cNvSpPr txBox="1">
            <a:spLocks noGrp="1"/>
          </p:cNvSpPr>
          <p:nvPr>
            <p:ph type="sldNum" idx="12"/>
          </p:nvPr>
        </p:nvSpPr>
        <p:spPr>
          <a:xfrm>
            <a:off x="6774934" y="4854985"/>
            <a:ext cx="2052000" cy="273844"/>
          </a:xfrm>
          <a:prstGeom prst="rect">
            <a:avLst/>
          </a:prstGeom>
          <a:noFill/>
          <a:ln>
            <a:noFill/>
          </a:ln>
        </p:spPr>
        <p:txBody>
          <a:bodyPr spcFirstLastPara="1" wrap="square" lIns="0" tIns="45700" rIns="0"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a:t>
            </a:fld>
            <a:endParaRPr/>
          </a:p>
        </p:txBody>
      </p:sp>
      <p:sp>
        <p:nvSpPr>
          <p:cNvPr id="31" name="Google Shape;31;p25"/>
          <p:cNvSpPr txBox="1">
            <a:spLocks noGrp="1"/>
          </p:cNvSpPr>
          <p:nvPr>
            <p:ph type="ftr" idx="11"/>
          </p:nvPr>
        </p:nvSpPr>
        <p:spPr>
          <a:xfrm>
            <a:off x="311162" y="4854985"/>
            <a:ext cx="6464280" cy="273844"/>
          </a:xfrm>
          <a:prstGeom prst="rect">
            <a:avLst/>
          </a:prstGeom>
          <a:noFill/>
          <a:ln>
            <a:noFill/>
          </a:ln>
        </p:spPr>
        <p:txBody>
          <a:bodyPr spcFirstLastPara="1" wrap="square" lIns="0" tIns="45700" rIns="0"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pic>
        <p:nvPicPr>
          <p:cNvPr id="32" name="Google Shape;32;p25" descr="20150416 tum logo blau png final.png"/>
          <p:cNvPicPr preferRelativeResize="0"/>
          <p:nvPr/>
        </p:nvPicPr>
        <p:blipFill rotWithShape="1">
          <a:blip r:embed="rId3">
            <a:alphaModFix/>
          </a:blip>
          <a:srcRect/>
          <a:stretch/>
        </p:blipFill>
        <p:spPr>
          <a:xfrm>
            <a:off x="8218411" y="324000"/>
            <a:ext cx="604774" cy="318516"/>
          </a:xfrm>
          <a:prstGeom prst="rect">
            <a:avLst/>
          </a:prstGeom>
          <a:noFill/>
          <a:ln>
            <a:noFill/>
          </a:ln>
        </p:spPr>
      </p:pic>
      <p:sp>
        <p:nvSpPr>
          <p:cNvPr id="33" name="Google Shape;33;p25"/>
          <p:cNvSpPr txBox="1"/>
          <p:nvPr/>
        </p:nvSpPr>
        <p:spPr>
          <a:xfrm>
            <a:off x="319506" y="321468"/>
            <a:ext cx="7160425" cy="347211"/>
          </a:xfrm>
          <a:prstGeom prst="rect">
            <a:avLst/>
          </a:prstGeom>
          <a:noFill/>
          <a:ln>
            <a:noFill/>
          </a:ln>
        </p:spPr>
        <p:txBody>
          <a:bodyPr spcFirstLastPara="1" wrap="square" lIns="0" tIns="0" rIns="0" bIns="0" anchor="t" anchorCtr="0">
            <a:spAutoFit/>
          </a:bodyPr>
          <a:lstStyle/>
          <a:p>
            <a:pPr marL="0" marR="0" lvl="0" indent="0" algn="l" rtl="0">
              <a:lnSpc>
                <a:spcPct val="94000"/>
              </a:lnSpc>
              <a:spcBef>
                <a:spcPts val="0"/>
              </a:spcBef>
              <a:spcAft>
                <a:spcPts val="0"/>
              </a:spcAft>
              <a:buClr>
                <a:srgbClr val="000000"/>
              </a:buClr>
              <a:buSzPts val="800"/>
              <a:buFont typeface="Arial"/>
              <a:buNone/>
            </a:pPr>
            <a:r>
              <a:rPr lang="de-DE" sz="800" b="0" i="0" u="none" strike="noStrike" cap="none">
                <a:solidFill>
                  <a:schemeClr val="dk2"/>
                </a:solidFill>
                <a:latin typeface="Arial"/>
                <a:ea typeface="Arial"/>
                <a:cs typeface="Arial"/>
                <a:sym typeface="Arial"/>
              </a:rPr>
              <a:t>Chair of Computing in Civil and Building Engineering</a:t>
            </a:r>
            <a:endParaRPr sz="1400" b="0" i="0" u="none" strike="noStrike" cap="none">
              <a:solidFill>
                <a:srgbClr val="000000"/>
              </a:solidFill>
              <a:latin typeface="Arial"/>
              <a:ea typeface="Arial"/>
              <a:cs typeface="Arial"/>
              <a:sym typeface="Arial"/>
            </a:endParaRPr>
          </a:p>
          <a:p>
            <a:pPr marL="0" marR="0" lvl="0" indent="0" algn="l" rtl="0">
              <a:lnSpc>
                <a:spcPct val="94000"/>
              </a:lnSpc>
              <a:spcBef>
                <a:spcPts val="0"/>
              </a:spcBef>
              <a:spcAft>
                <a:spcPts val="0"/>
              </a:spcAft>
              <a:buClr>
                <a:srgbClr val="000000"/>
              </a:buClr>
              <a:buSzPts val="800"/>
              <a:buFont typeface="Arial"/>
              <a:buNone/>
            </a:pPr>
            <a:r>
              <a:rPr lang="de-DE" sz="800" b="0" i="0" u="none" strike="noStrike" cap="none">
                <a:solidFill>
                  <a:schemeClr val="dk2"/>
                </a:solidFill>
                <a:latin typeface="Arial"/>
                <a:ea typeface="Arial"/>
                <a:cs typeface="Arial"/>
                <a:sym typeface="Arial"/>
              </a:rPr>
              <a:t>TUM School of Engineering and Design </a:t>
            </a:r>
            <a:endParaRPr sz="1400" b="0" i="0" u="none" strike="noStrike" cap="none">
              <a:solidFill>
                <a:srgbClr val="000000"/>
              </a:solidFill>
              <a:latin typeface="Arial"/>
              <a:ea typeface="Arial"/>
              <a:cs typeface="Arial"/>
              <a:sym typeface="Arial"/>
            </a:endParaRPr>
          </a:p>
          <a:p>
            <a:pPr marL="0" marR="0" lvl="0" indent="0" algn="l" rtl="0">
              <a:lnSpc>
                <a:spcPct val="94000"/>
              </a:lnSpc>
              <a:spcBef>
                <a:spcPts val="0"/>
              </a:spcBef>
              <a:spcAft>
                <a:spcPts val="0"/>
              </a:spcAft>
              <a:buClr>
                <a:srgbClr val="000000"/>
              </a:buClr>
              <a:buSzPts val="800"/>
              <a:buFont typeface="Arial"/>
              <a:buNone/>
            </a:pPr>
            <a:r>
              <a:rPr lang="de-DE" sz="800" b="0" i="0" u="none" strike="noStrike" cap="none">
                <a:solidFill>
                  <a:schemeClr val="dk2"/>
                </a:solidFill>
                <a:latin typeface="Arial"/>
                <a:ea typeface="Arial"/>
                <a:cs typeface="Arial"/>
                <a:sym typeface="Arial"/>
              </a:rPr>
              <a:t>Technical University of Munich</a:t>
            </a:r>
            <a:endParaRPr sz="1400" b="0" i="0" u="none" strike="noStrike" cap="none">
              <a:solidFill>
                <a:srgbClr val="000000"/>
              </a:solidFill>
              <a:latin typeface="Arial"/>
              <a:ea typeface="Arial"/>
              <a:cs typeface="Arial"/>
              <a:sym typeface="Arial"/>
            </a:endParaRPr>
          </a:p>
        </p:txBody>
      </p:sp>
      <p:pic>
        <p:nvPicPr>
          <p:cNvPr id="34" name="Google Shape;34;p25"/>
          <p:cNvPicPr preferRelativeResize="0"/>
          <p:nvPr/>
        </p:nvPicPr>
        <p:blipFill rotWithShape="1">
          <a:blip r:embed="rId4">
            <a:alphaModFix/>
          </a:blip>
          <a:srcRect/>
          <a:stretch/>
        </p:blipFill>
        <p:spPr>
          <a:xfrm>
            <a:off x="7572796" y="255120"/>
            <a:ext cx="456275" cy="4562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3"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
        <p:cNvGrpSpPr/>
        <p:nvPr/>
      </p:nvGrpSpPr>
      <p:grpSpPr>
        <a:xfrm>
          <a:off x="0" y="0"/>
          <a:ext cx="0" cy="0"/>
          <a:chOff x="0" y="0"/>
          <a:chExt cx="0" cy="0"/>
        </a:xfrm>
      </p:grpSpPr>
      <p:pic>
        <p:nvPicPr>
          <p:cNvPr id="42" name="Google Shape;42;p29" descr="20150416 tum logo blau png final.png"/>
          <p:cNvPicPr preferRelativeResize="0"/>
          <p:nvPr/>
        </p:nvPicPr>
        <p:blipFill rotWithShape="1">
          <a:blip r:embed="rId10">
            <a:alphaModFix/>
          </a:blip>
          <a:srcRect/>
          <a:stretch/>
        </p:blipFill>
        <p:spPr>
          <a:xfrm>
            <a:off x="8218411" y="324000"/>
            <a:ext cx="604774" cy="318516"/>
          </a:xfrm>
          <a:prstGeom prst="rect">
            <a:avLst/>
          </a:prstGeom>
          <a:noFill/>
          <a:ln>
            <a:noFill/>
          </a:ln>
        </p:spPr>
      </p:pic>
      <p:sp>
        <p:nvSpPr>
          <p:cNvPr id="43" name="Google Shape;43;p29"/>
          <p:cNvSpPr txBox="1">
            <a:spLocks noGrp="1"/>
          </p:cNvSpPr>
          <p:nvPr>
            <p:ph type="sldNum" idx="12"/>
          </p:nvPr>
        </p:nvSpPr>
        <p:spPr>
          <a:xfrm>
            <a:off x="6774934" y="4854985"/>
            <a:ext cx="2052074" cy="273844"/>
          </a:xfrm>
          <a:prstGeom prst="rect">
            <a:avLst/>
          </a:prstGeom>
          <a:noFill/>
          <a:ln>
            <a:noFill/>
          </a:ln>
        </p:spPr>
        <p:txBody>
          <a:bodyPr spcFirstLastPara="1" wrap="square" lIns="0" tIns="45700" rIns="0"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a:t>
            </a:fld>
            <a:endParaRPr/>
          </a:p>
        </p:txBody>
      </p:sp>
      <p:sp>
        <p:nvSpPr>
          <p:cNvPr id="44" name="Google Shape;44;p29"/>
          <p:cNvSpPr txBox="1">
            <a:spLocks noGrp="1"/>
          </p:cNvSpPr>
          <p:nvPr>
            <p:ph type="ftr" idx="11"/>
          </p:nvPr>
        </p:nvSpPr>
        <p:spPr>
          <a:xfrm>
            <a:off x="311162" y="4854985"/>
            <a:ext cx="6464280" cy="273844"/>
          </a:xfrm>
          <a:prstGeom prst="rect">
            <a:avLst/>
          </a:prstGeom>
          <a:noFill/>
          <a:ln>
            <a:noFill/>
          </a:ln>
        </p:spPr>
        <p:txBody>
          <a:bodyPr spcFirstLastPara="1" wrap="square" lIns="0" tIns="45700" rIns="0"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5" name="Google Shape;45;p29"/>
          <p:cNvSpPr txBox="1"/>
          <p:nvPr/>
        </p:nvSpPr>
        <p:spPr>
          <a:xfrm>
            <a:off x="319506" y="321468"/>
            <a:ext cx="7160425" cy="347211"/>
          </a:xfrm>
          <a:prstGeom prst="rect">
            <a:avLst/>
          </a:prstGeom>
          <a:noFill/>
          <a:ln>
            <a:noFill/>
          </a:ln>
        </p:spPr>
        <p:txBody>
          <a:bodyPr spcFirstLastPara="1" wrap="square" lIns="0" tIns="0" rIns="0" bIns="0" anchor="t" anchorCtr="0">
            <a:spAutoFit/>
          </a:bodyPr>
          <a:lstStyle/>
          <a:p>
            <a:pPr marL="0" marR="0" lvl="0" indent="0" algn="l" rtl="0">
              <a:lnSpc>
                <a:spcPct val="94000"/>
              </a:lnSpc>
              <a:spcBef>
                <a:spcPts val="0"/>
              </a:spcBef>
              <a:spcAft>
                <a:spcPts val="0"/>
              </a:spcAft>
              <a:buClr>
                <a:srgbClr val="000000"/>
              </a:buClr>
              <a:buSzPts val="800"/>
              <a:buFont typeface="Arial"/>
              <a:buNone/>
            </a:pPr>
            <a:r>
              <a:rPr lang="de-DE" sz="800" b="0" i="0" u="none" strike="noStrike" cap="none">
                <a:solidFill>
                  <a:srgbClr val="0065BD"/>
                </a:solidFill>
                <a:latin typeface="Arial"/>
                <a:ea typeface="Arial"/>
                <a:cs typeface="Arial"/>
                <a:sym typeface="Arial"/>
              </a:rPr>
              <a:t>Chair of Computing in Civil and Building Engineering</a:t>
            </a:r>
            <a:endParaRPr sz="1400" b="0" i="0" u="none" strike="noStrike" cap="none">
              <a:solidFill>
                <a:srgbClr val="000000"/>
              </a:solidFill>
              <a:latin typeface="Arial"/>
              <a:ea typeface="Arial"/>
              <a:cs typeface="Arial"/>
              <a:sym typeface="Arial"/>
            </a:endParaRPr>
          </a:p>
          <a:p>
            <a:pPr marL="0" marR="0" lvl="0" indent="0" algn="l" rtl="0">
              <a:lnSpc>
                <a:spcPct val="94000"/>
              </a:lnSpc>
              <a:spcBef>
                <a:spcPts val="0"/>
              </a:spcBef>
              <a:spcAft>
                <a:spcPts val="0"/>
              </a:spcAft>
              <a:buClr>
                <a:srgbClr val="000000"/>
              </a:buClr>
              <a:buSzPts val="800"/>
              <a:buFont typeface="Arial"/>
              <a:buNone/>
            </a:pPr>
            <a:r>
              <a:rPr lang="de-DE" sz="800" b="0" i="0" u="none" strike="noStrike" cap="none">
                <a:solidFill>
                  <a:srgbClr val="0065BD"/>
                </a:solidFill>
                <a:latin typeface="Arial"/>
                <a:ea typeface="Arial"/>
                <a:cs typeface="Arial"/>
                <a:sym typeface="Arial"/>
              </a:rPr>
              <a:t>TUM School of Engineering and Design </a:t>
            </a:r>
            <a:endParaRPr sz="1400" b="0" i="0" u="none" strike="noStrike" cap="none">
              <a:solidFill>
                <a:srgbClr val="000000"/>
              </a:solidFill>
              <a:latin typeface="Arial"/>
              <a:ea typeface="Arial"/>
              <a:cs typeface="Arial"/>
              <a:sym typeface="Arial"/>
            </a:endParaRPr>
          </a:p>
          <a:p>
            <a:pPr marL="0" marR="0" lvl="0" indent="0" algn="l" rtl="0">
              <a:lnSpc>
                <a:spcPct val="94000"/>
              </a:lnSpc>
              <a:spcBef>
                <a:spcPts val="0"/>
              </a:spcBef>
              <a:spcAft>
                <a:spcPts val="0"/>
              </a:spcAft>
              <a:buClr>
                <a:srgbClr val="000000"/>
              </a:buClr>
              <a:buSzPts val="800"/>
              <a:buFont typeface="Arial"/>
              <a:buNone/>
            </a:pPr>
            <a:r>
              <a:rPr lang="de-DE" sz="800" b="0" i="0" u="none" strike="noStrike" cap="none">
                <a:solidFill>
                  <a:srgbClr val="0065BD"/>
                </a:solidFill>
                <a:latin typeface="Arial"/>
                <a:ea typeface="Arial"/>
                <a:cs typeface="Arial"/>
                <a:sym typeface="Arial"/>
              </a:rPr>
              <a:t>Technical University of Munich</a:t>
            </a:r>
            <a:endParaRPr sz="1400" b="0" i="0" u="none" strike="noStrike" cap="none">
              <a:solidFill>
                <a:srgbClr val="000000"/>
              </a:solidFill>
              <a:latin typeface="Arial"/>
              <a:ea typeface="Arial"/>
              <a:cs typeface="Arial"/>
              <a:sym typeface="Arial"/>
            </a:endParaRPr>
          </a:p>
        </p:txBody>
      </p:sp>
      <p:pic>
        <p:nvPicPr>
          <p:cNvPr id="46" name="Google Shape;46;p29"/>
          <p:cNvPicPr preferRelativeResize="0"/>
          <p:nvPr/>
        </p:nvPicPr>
        <p:blipFill rotWithShape="1">
          <a:blip r:embed="rId11">
            <a:alphaModFix/>
          </a:blip>
          <a:srcRect/>
          <a:stretch/>
        </p:blipFill>
        <p:spPr>
          <a:xfrm>
            <a:off x="7572796" y="255120"/>
            <a:ext cx="456275" cy="4562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dx.doi.org/10.1109/TransAI60598.2023.00032"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hyperlink" Target="https://langchain-ai.github.io/langgraph/how-tos/tool-calling/#toolnode" TargetMode="External"/><Relationship Id="rId4" Type="http://schemas.openxmlformats.org/officeDocument/2006/relationships/hyperlink" Target="https://github.com/ollama/ollam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317490" y="776400"/>
            <a:ext cx="8508900" cy="376200"/>
          </a:xfrm>
          <a:prstGeom prst="rect">
            <a:avLst/>
          </a:prstGeom>
          <a:noFill/>
          <a:ln>
            <a:noFill/>
          </a:ln>
        </p:spPr>
        <p:txBody>
          <a:bodyPr spcFirstLastPara="1" wrap="square" lIns="0" tIns="0" rIns="0" bIns="0" anchor="t" anchorCtr="0">
            <a:noAutofit/>
          </a:bodyPr>
          <a:lstStyle/>
          <a:p>
            <a:pPr marL="0" lvl="0" indent="0" algn="l" rtl="0">
              <a:lnSpc>
                <a:spcPct val="128000"/>
              </a:lnSpc>
              <a:spcBef>
                <a:spcPts val="0"/>
              </a:spcBef>
              <a:spcAft>
                <a:spcPts val="0"/>
              </a:spcAft>
              <a:buSzPts val="1400"/>
              <a:buNone/>
            </a:pPr>
            <a:r>
              <a:rPr lang="de-DE"/>
              <a:t>Software Lab Presentation - Group 25</a:t>
            </a:r>
            <a:endParaRPr/>
          </a:p>
        </p:txBody>
      </p:sp>
      <p:sp>
        <p:nvSpPr>
          <p:cNvPr id="101" name="Google Shape;101;p3"/>
          <p:cNvSpPr txBox="1">
            <a:spLocks noGrp="1"/>
          </p:cNvSpPr>
          <p:nvPr>
            <p:ph type="body" idx="1"/>
          </p:nvPr>
        </p:nvSpPr>
        <p:spPr>
          <a:xfrm>
            <a:off x="317538" y="1391990"/>
            <a:ext cx="8508900" cy="9555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SzPts val="1400"/>
              <a:buNone/>
            </a:pPr>
            <a:r>
              <a:rPr lang="de-DE"/>
              <a:t>Munich, 18 July 2025</a:t>
            </a:r>
            <a:endParaRPr/>
          </a:p>
          <a:p>
            <a:pPr marL="0" lvl="0" indent="0" algn="l" rtl="0">
              <a:lnSpc>
                <a:spcPct val="150000"/>
              </a:lnSpc>
              <a:spcBef>
                <a:spcPts val="0"/>
              </a:spcBef>
              <a:spcAft>
                <a:spcPts val="0"/>
              </a:spcAft>
              <a:buSzPts val="1400"/>
              <a:buNone/>
            </a:pPr>
            <a:r>
              <a:rPr lang="de-DE"/>
              <a:t>TUM School of Engineering and Design</a:t>
            </a:r>
            <a:endParaRPr/>
          </a:p>
        </p:txBody>
      </p:sp>
      <p:sp>
        <p:nvSpPr>
          <p:cNvPr id="102" name="Google Shape;102;p3"/>
          <p:cNvSpPr txBox="1"/>
          <p:nvPr/>
        </p:nvSpPr>
        <p:spPr>
          <a:xfrm>
            <a:off x="6457575" y="4814925"/>
            <a:ext cx="2221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Speaker: </a:t>
            </a:r>
            <a:r>
              <a:rPr lang="de-DE" sz="1100" b="0" i="0" u="none" strike="noStrike" cap="none">
                <a:solidFill>
                  <a:schemeClr val="dk1"/>
                </a:solidFill>
                <a:latin typeface="Arial"/>
                <a:ea typeface="Arial"/>
                <a:cs typeface="Arial"/>
                <a:sym typeface="Arial"/>
              </a:rPr>
              <a:t>Nien-Ying (03803153)</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36ed0fcefe1_0_8"/>
          <p:cNvSpPr txBox="1">
            <a:spLocks noGrp="1"/>
          </p:cNvSpPr>
          <p:nvPr>
            <p:ph type="title"/>
          </p:nvPr>
        </p:nvSpPr>
        <p:spPr>
          <a:xfrm>
            <a:off x="319090" y="667200"/>
            <a:ext cx="8508900" cy="384900"/>
          </a:xfrm>
          <a:prstGeom prst="rect">
            <a:avLst/>
          </a:prstGeom>
          <a:noFill/>
          <a:ln>
            <a:noFill/>
          </a:ln>
        </p:spPr>
        <p:txBody>
          <a:bodyPr spcFirstLastPara="1" wrap="square" lIns="0" tIns="0" rIns="0" bIns="0" anchor="t" anchorCtr="0">
            <a:spAutoFit/>
          </a:bodyPr>
          <a:lstStyle/>
          <a:p>
            <a:pPr marL="0" lvl="0" indent="0" algn="l" rtl="0">
              <a:lnSpc>
                <a:spcPct val="128000"/>
              </a:lnSpc>
              <a:spcBef>
                <a:spcPts val="0"/>
              </a:spcBef>
              <a:spcAft>
                <a:spcPts val="0"/>
              </a:spcAft>
              <a:buSzPts val="1400"/>
              <a:buNone/>
            </a:pPr>
            <a:r>
              <a:rPr lang="de-DE" b="1"/>
              <a:t>Torque Regression</a:t>
            </a:r>
            <a:endParaRPr b="1"/>
          </a:p>
        </p:txBody>
      </p:sp>
      <p:sp>
        <p:nvSpPr>
          <p:cNvPr id="228" name="Google Shape;228;g36ed0fcefe1_0_8"/>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de-DE"/>
              <a:t>10</a:t>
            </a:fld>
            <a:endParaRPr/>
          </a:p>
        </p:txBody>
      </p:sp>
      <p:sp>
        <p:nvSpPr>
          <p:cNvPr id="229" name="Google Shape;229;g36ed0fcefe1_0_8"/>
          <p:cNvSpPr txBox="1"/>
          <p:nvPr/>
        </p:nvSpPr>
        <p:spPr>
          <a:xfrm>
            <a:off x="6373900" y="4774600"/>
            <a:ext cx="2221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Speaker: </a:t>
            </a:r>
            <a:r>
              <a:rPr lang="de-DE" sz="1100" b="0" i="0" u="none" strike="noStrike" cap="none">
                <a:solidFill>
                  <a:schemeClr val="dk1"/>
                </a:solidFill>
                <a:latin typeface="Arial"/>
                <a:ea typeface="Arial"/>
                <a:cs typeface="Arial"/>
                <a:sym typeface="Arial"/>
              </a:rPr>
              <a:t>Nien-Ying (03803153)</a:t>
            </a:r>
            <a:endParaRPr sz="1200" b="0" i="0" u="none" strike="noStrike" cap="none">
              <a:solidFill>
                <a:srgbClr val="000000"/>
              </a:solidFill>
              <a:latin typeface="Arial"/>
              <a:ea typeface="Arial"/>
              <a:cs typeface="Arial"/>
              <a:sym typeface="Arial"/>
            </a:endParaRPr>
          </a:p>
        </p:txBody>
      </p:sp>
      <p:sp>
        <p:nvSpPr>
          <p:cNvPr id="230" name="Google Shape;230;g36ed0fcefe1_0_8"/>
          <p:cNvSpPr txBox="1"/>
          <p:nvPr/>
        </p:nvSpPr>
        <p:spPr>
          <a:xfrm>
            <a:off x="319090" y="1103908"/>
            <a:ext cx="8167200" cy="1670100"/>
          </a:xfrm>
          <a:prstGeom prst="rect">
            <a:avLst/>
          </a:prstGeom>
          <a:noFill/>
          <a:ln>
            <a:noFill/>
          </a:ln>
        </p:spPr>
        <p:txBody>
          <a:bodyPr spcFirstLastPara="1" wrap="square" lIns="91425" tIns="91425" rIns="91425" bIns="91425" anchor="ctr" anchorCtr="0">
            <a:noAutofit/>
          </a:bodyPr>
          <a:lstStyle/>
          <a:p>
            <a:pPr marL="457200" lvl="0" indent="-304800" algn="l" rtl="0">
              <a:lnSpc>
                <a:spcPct val="115000"/>
              </a:lnSpc>
              <a:spcBef>
                <a:spcPts val="1200"/>
              </a:spcBef>
              <a:spcAft>
                <a:spcPts val="0"/>
              </a:spcAft>
              <a:buSzPts val="1200"/>
              <a:buChar char="●"/>
            </a:pPr>
            <a:r>
              <a:rPr lang="de-DE" sz="1200" dirty="0"/>
              <a:t>Model: </a:t>
            </a:r>
            <a:r>
              <a:rPr lang="de-DE" sz="1200" b="1" dirty="0"/>
              <a:t>Linear Regression </a:t>
            </a:r>
            <a:r>
              <a:rPr lang="de-DE" sz="1000" dirty="0">
                <a:solidFill>
                  <a:schemeClr val="dk1"/>
                </a:solidFill>
              </a:rPr>
              <a:t>(</a:t>
            </a:r>
            <a:r>
              <a:rPr lang="de-DE" sz="900" dirty="0">
                <a:solidFill>
                  <a:schemeClr val="dk1"/>
                </a:solidFill>
              </a:rPr>
              <a:t>Implemented in Python using Scikit-learn)</a:t>
            </a:r>
            <a:br>
              <a:rPr lang="de-DE" sz="1100" dirty="0"/>
            </a:br>
            <a:endParaRPr sz="1100" b="1" dirty="0"/>
          </a:p>
          <a:p>
            <a:pPr marL="457200" lvl="0" indent="-304800" algn="l" rtl="0">
              <a:lnSpc>
                <a:spcPct val="115000"/>
              </a:lnSpc>
              <a:spcBef>
                <a:spcPts val="0"/>
              </a:spcBef>
              <a:spcAft>
                <a:spcPts val="0"/>
              </a:spcAft>
              <a:buSzPts val="1200"/>
              <a:buChar char="●"/>
            </a:pPr>
            <a:r>
              <a:rPr lang="de-DE" sz="1200" dirty="0"/>
              <a:t>Features:</a:t>
            </a:r>
            <a:endParaRPr sz="1200" dirty="0"/>
          </a:p>
          <a:p>
            <a:pPr marL="914400" lvl="1" indent="-304800" algn="l" rtl="0">
              <a:lnSpc>
                <a:spcPct val="115000"/>
              </a:lnSpc>
              <a:spcBef>
                <a:spcPts val="0"/>
              </a:spcBef>
              <a:spcAft>
                <a:spcPts val="0"/>
              </a:spcAft>
              <a:buSzPts val="1200"/>
              <a:buChar char="○"/>
            </a:pPr>
            <a:r>
              <a:rPr lang="de-DE" sz="1200" b="1" dirty="0"/>
              <a:t>Feed f [mm/rev]</a:t>
            </a:r>
            <a:endParaRPr sz="1200" dirty="0"/>
          </a:p>
          <a:p>
            <a:pPr marL="914400" lvl="1" indent="-304800" algn="l" rtl="0">
              <a:lnSpc>
                <a:spcPct val="115000"/>
              </a:lnSpc>
              <a:spcBef>
                <a:spcPts val="0"/>
              </a:spcBef>
              <a:spcAft>
                <a:spcPts val="0"/>
              </a:spcAft>
              <a:buSzPts val="1200"/>
              <a:buChar char="○"/>
            </a:pPr>
            <a:r>
              <a:rPr lang="de-DE" sz="1200" b="1" dirty="0"/>
              <a:t>One material property</a:t>
            </a:r>
            <a:r>
              <a:rPr lang="de-DE" sz="1200" dirty="0"/>
              <a:t> ( Hardness [Brinell], Young's Modulus [GPa], Poisson’s Ratio )</a:t>
            </a:r>
            <a:br>
              <a:rPr lang="de-DE" sz="1200" dirty="0"/>
            </a:br>
            <a:endParaRPr sz="1200" dirty="0"/>
          </a:p>
          <a:p>
            <a:pPr marL="457200" lvl="0" indent="-304800" algn="l" rtl="0">
              <a:lnSpc>
                <a:spcPct val="115000"/>
              </a:lnSpc>
              <a:spcBef>
                <a:spcPts val="0"/>
              </a:spcBef>
              <a:spcAft>
                <a:spcPts val="0"/>
              </a:spcAft>
              <a:buSzPts val="1200"/>
              <a:buChar char="●"/>
            </a:pPr>
            <a:r>
              <a:rPr lang="de-DE" sz="1200" dirty="0"/>
              <a:t>Target (Label):</a:t>
            </a:r>
            <a:endParaRPr sz="1200" dirty="0"/>
          </a:p>
          <a:p>
            <a:pPr marL="914400" lvl="1" indent="-304800" algn="l" rtl="0">
              <a:lnSpc>
                <a:spcPct val="115000"/>
              </a:lnSpc>
              <a:spcBef>
                <a:spcPts val="0"/>
              </a:spcBef>
              <a:spcAft>
                <a:spcPts val="0"/>
              </a:spcAft>
              <a:buSzPts val="1200"/>
              <a:buChar char="○"/>
            </a:pPr>
            <a:r>
              <a:rPr lang="de-DE" sz="1200" b="1" dirty="0"/>
              <a:t>Torque</a:t>
            </a:r>
            <a:r>
              <a:rPr lang="de-DE" sz="1200" dirty="0"/>
              <a:t> (calculated from power and spindle speed)</a:t>
            </a:r>
            <a:endParaRPr sz="1200" dirty="0"/>
          </a:p>
        </p:txBody>
      </p:sp>
      <p:graphicFrame>
        <p:nvGraphicFramePr>
          <p:cNvPr id="231" name="Google Shape;231;g36ed0fcefe1_0_8"/>
          <p:cNvGraphicFramePr/>
          <p:nvPr>
            <p:extLst>
              <p:ext uri="{D42A27DB-BD31-4B8C-83A1-F6EECF244321}">
                <p14:modId xmlns:p14="http://schemas.microsoft.com/office/powerpoint/2010/main" val="2727567591"/>
              </p:ext>
            </p:extLst>
          </p:nvPr>
        </p:nvGraphicFramePr>
        <p:xfrm>
          <a:off x="517437" y="2896237"/>
          <a:ext cx="8109125" cy="1779213"/>
        </p:xfrm>
        <a:graphic>
          <a:graphicData uri="http://schemas.openxmlformats.org/drawingml/2006/table">
            <a:tbl>
              <a:tblPr>
                <a:noFill/>
                <a:tableStyleId>{ABAB0976-15A9-46AA-B47C-95C6A1CBBAF0}</a:tableStyleId>
              </a:tblPr>
              <a:tblGrid>
                <a:gridCol w="2066875">
                  <a:extLst>
                    <a:ext uri="{9D8B030D-6E8A-4147-A177-3AD203B41FA5}">
                      <a16:colId xmlns:a16="http://schemas.microsoft.com/office/drawing/2014/main" val="20000"/>
                    </a:ext>
                  </a:extLst>
                </a:gridCol>
                <a:gridCol w="1029875">
                  <a:extLst>
                    <a:ext uri="{9D8B030D-6E8A-4147-A177-3AD203B41FA5}">
                      <a16:colId xmlns:a16="http://schemas.microsoft.com/office/drawing/2014/main" val="20001"/>
                    </a:ext>
                  </a:extLst>
                </a:gridCol>
                <a:gridCol w="2044100">
                  <a:extLst>
                    <a:ext uri="{9D8B030D-6E8A-4147-A177-3AD203B41FA5}">
                      <a16:colId xmlns:a16="http://schemas.microsoft.com/office/drawing/2014/main" val="20002"/>
                    </a:ext>
                  </a:extLst>
                </a:gridCol>
                <a:gridCol w="2968275">
                  <a:extLst>
                    <a:ext uri="{9D8B030D-6E8A-4147-A177-3AD203B41FA5}">
                      <a16:colId xmlns:a16="http://schemas.microsoft.com/office/drawing/2014/main" val="20003"/>
                    </a:ext>
                  </a:extLst>
                </a:gridCol>
              </a:tblGrid>
              <a:tr h="329000">
                <a:tc>
                  <a:txBody>
                    <a:bodyPr/>
                    <a:lstStyle/>
                    <a:p>
                      <a:pPr marL="0" lvl="0" indent="0" algn="l" rtl="0">
                        <a:lnSpc>
                          <a:spcPct val="115000"/>
                        </a:lnSpc>
                        <a:spcBef>
                          <a:spcPts val="0"/>
                        </a:spcBef>
                        <a:spcAft>
                          <a:spcPts val="0"/>
                        </a:spcAft>
                        <a:buNone/>
                      </a:pPr>
                      <a:r>
                        <a:rPr lang="de-DE" sz="1000" b="1"/>
                        <a:t>Features</a:t>
                      </a:r>
                      <a:endParaRPr sz="10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de-DE" sz="1000" b="1"/>
                        <a:t>R² Score</a:t>
                      </a:r>
                      <a:endParaRPr sz="10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de-DE" sz="1000" b="1"/>
                        <a:t>Coefficients (Feed / Property)</a:t>
                      </a:r>
                      <a:endParaRPr sz="10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de-DE" sz="1000" b="1"/>
                        <a:t>Comment</a:t>
                      </a:r>
                      <a:endParaRPr sz="10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27275">
                <a:tc>
                  <a:txBody>
                    <a:bodyPr/>
                    <a:lstStyle/>
                    <a:p>
                      <a:pPr marL="0" lvl="0" indent="0" algn="l" rtl="0">
                        <a:spcBef>
                          <a:spcPts val="0"/>
                        </a:spcBef>
                        <a:spcAft>
                          <a:spcPts val="0"/>
                        </a:spcAft>
                        <a:buNone/>
                      </a:pPr>
                      <a:r>
                        <a:rPr lang="de-DE" sz="1000" b="1"/>
                        <a:t>Feed, Hardness</a:t>
                      </a:r>
                      <a:endParaRPr sz="1000"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de-DE" sz="1000"/>
                        <a:t>0.8925	</a:t>
                      </a:r>
                      <a:endParaRPr sz="10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de-DE" sz="1000" dirty="0"/>
                        <a:t>+2338.64 / −9.98</a:t>
                      </a:r>
                      <a:endParaRPr sz="1000" dirty="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de-DE" sz="1000"/>
                        <a:t>Stable model with good accuracy</a:t>
                      </a:r>
                      <a:endParaRPr sz="10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327275">
                <a:tc>
                  <a:txBody>
                    <a:bodyPr/>
                    <a:lstStyle/>
                    <a:p>
                      <a:pPr marL="0" lvl="0" indent="0" algn="l" rtl="0">
                        <a:spcBef>
                          <a:spcPts val="0"/>
                        </a:spcBef>
                        <a:spcAft>
                          <a:spcPts val="0"/>
                        </a:spcAft>
                        <a:buNone/>
                      </a:pPr>
                      <a:r>
                        <a:rPr lang="de-DE" sz="1000" b="1">
                          <a:solidFill>
                            <a:schemeClr val="dk1"/>
                          </a:solidFill>
                        </a:rPr>
                        <a:t>Feed, </a:t>
                      </a:r>
                      <a:r>
                        <a:rPr lang="de-DE" sz="1000" b="1"/>
                        <a:t>Young’s Modulus</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de-DE" sz="1000"/>
                        <a:t>0.6813	</a:t>
                      </a:r>
                      <a:endParaRPr sz="10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de-DE" sz="1000"/>
                        <a:t>−756.90 / −9.73</a:t>
                      </a:r>
                      <a:endParaRPr sz="10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de-DE" sz="1000"/>
                        <a:t>Low </a:t>
                      </a:r>
                      <a:r>
                        <a:rPr lang="de-DE" sz="1000">
                          <a:solidFill>
                            <a:schemeClr val="dk1"/>
                          </a:solidFill>
                        </a:rPr>
                        <a:t>R²</a:t>
                      </a:r>
                      <a:endParaRPr sz="10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460725">
                <a:tc>
                  <a:txBody>
                    <a:bodyPr/>
                    <a:lstStyle/>
                    <a:p>
                      <a:pPr marL="0" lvl="0" indent="0" algn="l" rtl="0">
                        <a:spcBef>
                          <a:spcPts val="0"/>
                        </a:spcBef>
                        <a:spcAft>
                          <a:spcPts val="0"/>
                        </a:spcAft>
                        <a:buNone/>
                      </a:pPr>
                      <a:r>
                        <a:rPr lang="de-DE" sz="1000" b="1">
                          <a:solidFill>
                            <a:schemeClr val="dk1"/>
                          </a:solidFill>
                        </a:rPr>
                        <a:t>Feed, </a:t>
                      </a:r>
                      <a:r>
                        <a:rPr lang="de-DE" sz="1000" b="1"/>
                        <a:t>Poisson’s Ratio</a:t>
                      </a:r>
                      <a:endParaRPr sz="1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de-DE" sz="1000"/>
                        <a:t>0.9935</a:t>
                      </a:r>
                      <a:endParaRPr sz="10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de-DE" sz="1000"/>
                        <a:t>+8570.38 / +15984.66</a:t>
                      </a:r>
                      <a:endParaRPr sz="100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de-DE" sz="1000" dirty="0"/>
                        <a:t>High R² but very large coefficients</a:t>
                      </a:r>
                      <a:endParaRPr sz="1000" dirty="0"/>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32" name="Google Shape;232;g36ed0fcefe1_0_8"/>
          <p:cNvSpPr txBox="1"/>
          <p:nvPr/>
        </p:nvSpPr>
        <p:spPr>
          <a:xfrm>
            <a:off x="405800" y="4675450"/>
            <a:ext cx="6842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1200" b="1">
                <a:highlight>
                  <a:srgbClr val="FFF2CC"/>
                </a:highlight>
              </a:rPr>
              <a:t>Torque</a:t>
            </a:r>
            <a:r>
              <a:rPr lang="de-DE" sz="1200">
                <a:highlight>
                  <a:srgbClr val="FFF2CC"/>
                </a:highlight>
              </a:rPr>
              <a:t> [Nm] = 2727.15 + 2338.64 × </a:t>
            </a:r>
            <a:r>
              <a:rPr lang="de-DE" sz="1200" b="1">
                <a:highlight>
                  <a:srgbClr val="FFF2CC"/>
                </a:highlight>
              </a:rPr>
              <a:t>Feed f</a:t>
            </a:r>
            <a:r>
              <a:rPr lang="de-DE" sz="1200">
                <a:highlight>
                  <a:srgbClr val="FFF2CC"/>
                </a:highlight>
              </a:rPr>
              <a:t> [mm/rev] + -9.98 × </a:t>
            </a:r>
            <a:r>
              <a:rPr lang="de-DE" sz="1200" b="1">
                <a:highlight>
                  <a:srgbClr val="FFF2CC"/>
                </a:highlight>
              </a:rPr>
              <a:t>Hardness</a:t>
            </a:r>
            <a:r>
              <a:rPr lang="de-DE" sz="1200">
                <a:highlight>
                  <a:srgbClr val="FFF2CC"/>
                </a:highlight>
              </a:rPr>
              <a:t> [Brinell]</a:t>
            </a:r>
            <a:endParaRPr sz="1200">
              <a:highlight>
                <a:srgbClr val="FFF2CC"/>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36ecfa54b2d_0_17"/>
          <p:cNvSpPr txBox="1">
            <a:spLocks noGrp="1"/>
          </p:cNvSpPr>
          <p:nvPr>
            <p:ph type="title"/>
          </p:nvPr>
        </p:nvSpPr>
        <p:spPr>
          <a:xfrm>
            <a:off x="319090" y="972000"/>
            <a:ext cx="8508900" cy="384900"/>
          </a:xfrm>
          <a:prstGeom prst="rect">
            <a:avLst/>
          </a:prstGeom>
          <a:noFill/>
          <a:ln>
            <a:noFill/>
          </a:ln>
        </p:spPr>
        <p:txBody>
          <a:bodyPr spcFirstLastPara="1" wrap="square" lIns="0" tIns="0" rIns="0" bIns="0" anchor="t" anchorCtr="0">
            <a:spAutoFit/>
          </a:bodyPr>
          <a:lstStyle/>
          <a:p>
            <a:pPr marL="0" lvl="0" indent="0" algn="l" rtl="0">
              <a:lnSpc>
                <a:spcPct val="128000"/>
              </a:lnSpc>
              <a:spcBef>
                <a:spcPts val="0"/>
              </a:spcBef>
              <a:spcAft>
                <a:spcPts val="0"/>
              </a:spcAft>
              <a:buSzPts val="1400"/>
              <a:buNone/>
            </a:pPr>
            <a:r>
              <a:rPr lang="de-DE" b="1"/>
              <a:t>Degradation Tool</a:t>
            </a:r>
            <a:endParaRPr b="1"/>
          </a:p>
        </p:txBody>
      </p:sp>
      <p:sp>
        <p:nvSpPr>
          <p:cNvPr id="238" name="Google Shape;238;g36ecfa54b2d_0_17"/>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de-DE"/>
              <a:t>11</a:t>
            </a:fld>
            <a:endParaRPr/>
          </a:p>
        </p:txBody>
      </p:sp>
      <p:sp>
        <p:nvSpPr>
          <p:cNvPr id="239" name="Google Shape;239;g36ecfa54b2d_0_17"/>
          <p:cNvSpPr txBox="1"/>
          <p:nvPr/>
        </p:nvSpPr>
        <p:spPr>
          <a:xfrm>
            <a:off x="6457575" y="4814925"/>
            <a:ext cx="2221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Speaker: </a:t>
            </a:r>
            <a:r>
              <a:rPr lang="de-DE" sz="1100">
                <a:solidFill>
                  <a:schemeClr val="dk1"/>
                </a:solidFill>
              </a:rPr>
              <a:t>Adrián (03804037)</a:t>
            </a:r>
            <a:endParaRPr sz="1200" b="0" i="0" u="none" strike="noStrike" cap="none">
              <a:solidFill>
                <a:srgbClr val="000000"/>
              </a:solidFill>
              <a:latin typeface="Arial"/>
              <a:ea typeface="Arial"/>
              <a:cs typeface="Arial"/>
              <a:sym typeface="Arial"/>
            </a:endParaRPr>
          </a:p>
        </p:txBody>
      </p:sp>
      <p:pic>
        <p:nvPicPr>
          <p:cNvPr id="240" name="Google Shape;240;g36ecfa54b2d_0_17"/>
          <p:cNvPicPr preferRelativeResize="0"/>
          <p:nvPr/>
        </p:nvPicPr>
        <p:blipFill rotWithShape="1">
          <a:blip r:embed="rId3">
            <a:alphaModFix/>
          </a:blip>
          <a:srcRect t="4333"/>
          <a:stretch/>
        </p:blipFill>
        <p:spPr>
          <a:xfrm>
            <a:off x="5416175" y="1717237"/>
            <a:ext cx="3465900" cy="2737350"/>
          </a:xfrm>
          <a:prstGeom prst="rect">
            <a:avLst/>
          </a:prstGeom>
          <a:noFill/>
          <a:ln>
            <a:noFill/>
          </a:ln>
        </p:spPr>
      </p:pic>
      <p:pic>
        <p:nvPicPr>
          <p:cNvPr id="241" name="Google Shape;241;g36ecfa54b2d_0_17" descr="Texto&#10;&#10;El contenido generado por IA puede ser incorrecto."/>
          <p:cNvPicPr preferRelativeResize="0"/>
          <p:nvPr/>
        </p:nvPicPr>
        <p:blipFill rotWithShape="1">
          <a:blip r:embed="rId4">
            <a:alphaModFix/>
          </a:blip>
          <a:srcRect t="51323"/>
          <a:stretch/>
        </p:blipFill>
        <p:spPr>
          <a:xfrm>
            <a:off x="1897475" y="4085225"/>
            <a:ext cx="2840650" cy="497549"/>
          </a:xfrm>
          <a:prstGeom prst="rect">
            <a:avLst/>
          </a:prstGeom>
          <a:noFill/>
          <a:ln>
            <a:noFill/>
          </a:ln>
        </p:spPr>
      </p:pic>
      <p:pic>
        <p:nvPicPr>
          <p:cNvPr id="242" name="Google Shape;242;g36ecfa54b2d_0_17" descr="Texto&#10;&#10;El contenido generado por IA puede ser incorrecto."/>
          <p:cNvPicPr preferRelativeResize="0"/>
          <p:nvPr/>
        </p:nvPicPr>
        <p:blipFill rotWithShape="1">
          <a:blip r:embed="rId4">
            <a:alphaModFix/>
          </a:blip>
          <a:srcRect r="12816" b="46972"/>
          <a:stretch/>
        </p:blipFill>
        <p:spPr>
          <a:xfrm>
            <a:off x="149850" y="4010075"/>
            <a:ext cx="2399900" cy="525300"/>
          </a:xfrm>
          <a:prstGeom prst="rect">
            <a:avLst/>
          </a:prstGeom>
          <a:noFill/>
          <a:ln>
            <a:noFill/>
          </a:ln>
        </p:spPr>
      </p:pic>
      <p:sp>
        <p:nvSpPr>
          <p:cNvPr id="243" name="Google Shape;243;g36ecfa54b2d_0_17"/>
          <p:cNvSpPr txBox="1"/>
          <p:nvPr/>
        </p:nvSpPr>
        <p:spPr>
          <a:xfrm>
            <a:off x="4681250" y="4218525"/>
            <a:ext cx="253800" cy="231000"/>
          </a:xfrm>
          <a:prstGeom prst="rect">
            <a:avLst/>
          </a:prstGeom>
          <a:noFill/>
          <a:ln>
            <a:noFill/>
          </a:ln>
        </p:spPr>
        <p:txBody>
          <a:bodyPr spcFirstLastPara="1" wrap="square" lIns="0" tIns="0" rIns="0" bIns="0" anchor="t" anchorCtr="0">
            <a:noAutofit/>
          </a:bodyPr>
          <a:lstStyle/>
          <a:p>
            <a:pPr marL="0" lvl="0" indent="0" algn="l" rtl="0">
              <a:lnSpc>
                <a:spcPct val="114000"/>
              </a:lnSpc>
              <a:spcBef>
                <a:spcPts val="0"/>
              </a:spcBef>
              <a:spcAft>
                <a:spcPts val="0"/>
              </a:spcAft>
              <a:buNone/>
            </a:pPr>
            <a:r>
              <a:rPr lang="de-DE">
                <a:solidFill>
                  <a:srgbClr val="000000"/>
                </a:solidFill>
              </a:rPr>
              <a:t>[1]</a:t>
            </a:r>
            <a:endParaRPr>
              <a:solidFill>
                <a:srgbClr val="000000"/>
              </a:solidFill>
            </a:endParaRPr>
          </a:p>
          <a:p>
            <a:pPr marL="0" lvl="0" indent="0" algn="l" rtl="0">
              <a:lnSpc>
                <a:spcPct val="114000"/>
              </a:lnSpc>
              <a:spcBef>
                <a:spcPts val="0"/>
              </a:spcBef>
              <a:spcAft>
                <a:spcPts val="0"/>
              </a:spcAft>
              <a:buNone/>
            </a:pPr>
            <a:endParaRPr>
              <a:solidFill>
                <a:srgbClr val="000000"/>
              </a:solidFill>
            </a:endParaRPr>
          </a:p>
          <a:p>
            <a:pPr marL="0" lvl="0" indent="0" algn="l" rtl="0">
              <a:lnSpc>
                <a:spcPct val="114000"/>
              </a:lnSpc>
              <a:spcBef>
                <a:spcPts val="0"/>
              </a:spcBef>
              <a:spcAft>
                <a:spcPts val="0"/>
              </a:spcAft>
              <a:buNone/>
            </a:pPr>
            <a:endParaRPr>
              <a:solidFill>
                <a:srgbClr val="000000"/>
              </a:solidFill>
            </a:endParaRPr>
          </a:p>
          <a:p>
            <a:pPr marL="0" lvl="0" indent="0" algn="l" rtl="0">
              <a:lnSpc>
                <a:spcPct val="114000"/>
              </a:lnSpc>
              <a:spcBef>
                <a:spcPts val="0"/>
              </a:spcBef>
              <a:spcAft>
                <a:spcPts val="0"/>
              </a:spcAft>
              <a:buNone/>
            </a:pPr>
            <a:endParaRPr>
              <a:solidFill>
                <a:srgbClr val="000000"/>
              </a:solidFill>
            </a:endParaRPr>
          </a:p>
        </p:txBody>
      </p:sp>
      <p:pic>
        <p:nvPicPr>
          <p:cNvPr id="244" name="Google Shape;244;g36ecfa54b2d_0_17"/>
          <p:cNvPicPr preferRelativeResize="0"/>
          <p:nvPr/>
        </p:nvPicPr>
        <p:blipFill>
          <a:blip r:embed="rId5">
            <a:alphaModFix/>
          </a:blip>
          <a:stretch>
            <a:fillRect/>
          </a:stretch>
        </p:blipFill>
        <p:spPr>
          <a:xfrm>
            <a:off x="262700" y="1825125"/>
            <a:ext cx="1261839" cy="1936687"/>
          </a:xfrm>
          <a:prstGeom prst="rect">
            <a:avLst/>
          </a:prstGeom>
          <a:noFill/>
          <a:ln>
            <a:noFill/>
          </a:ln>
        </p:spPr>
      </p:pic>
      <p:sp>
        <p:nvSpPr>
          <p:cNvPr id="245" name="Google Shape;245;g36ecfa54b2d_0_17"/>
          <p:cNvSpPr/>
          <p:nvPr/>
        </p:nvSpPr>
        <p:spPr>
          <a:xfrm>
            <a:off x="5075975" y="1670888"/>
            <a:ext cx="145200" cy="2870100"/>
          </a:xfrm>
          <a:prstGeom prst="rightBrace">
            <a:avLst>
              <a:gd name="adj1" fmla="val 50000"/>
              <a:gd name="adj2" fmla="val 4337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36f0e0cc668_0_7"/>
          <p:cNvSpPr txBox="1">
            <a:spLocks noGrp="1"/>
          </p:cNvSpPr>
          <p:nvPr>
            <p:ph type="title"/>
          </p:nvPr>
        </p:nvSpPr>
        <p:spPr>
          <a:xfrm>
            <a:off x="317540" y="944950"/>
            <a:ext cx="8508900" cy="384900"/>
          </a:xfrm>
          <a:prstGeom prst="rect">
            <a:avLst/>
          </a:prstGeom>
          <a:noFill/>
          <a:ln>
            <a:noFill/>
          </a:ln>
        </p:spPr>
        <p:txBody>
          <a:bodyPr spcFirstLastPara="1" wrap="square" lIns="0" tIns="0" rIns="0" bIns="0" anchor="t" anchorCtr="0">
            <a:spAutoFit/>
          </a:bodyPr>
          <a:lstStyle/>
          <a:p>
            <a:pPr marL="0" lvl="0" indent="0" algn="l" rtl="0">
              <a:lnSpc>
                <a:spcPct val="128000"/>
              </a:lnSpc>
              <a:spcBef>
                <a:spcPts val="0"/>
              </a:spcBef>
              <a:spcAft>
                <a:spcPts val="0"/>
              </a:spcAft>
              <a:buSzPts val="1400"/>
              <a:buNone/>
            </a:pPr>
            <a:r>
              <a:rPr lang="de-DE" b="1"/>
              <a:t>Degradation Tool</a:t>
            </a:r>
            <a:endParaRPr b="1"/>
          </a:p>
        </p:txBody>
      </p:sp>
      <p:sp>
        <p:nvSpPr>
          <p:cNvPr id="251" name="Google Shape;251;g36f0e0cc668_0_7"/>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de-DE"/>
              <a:t>12</a:t>
            </a:fld>
            <a:endParaRPr/>
          </a:p>
        </p:txBody>
      </p:sp>
      <p:sp>
        <p:nvSpPr>
          <p:cNvPr id="252" name="Google Shape;252;g36f0e0cc668_0_7"/>
          <p:cNvSpPr txBox="1"/>
          <p:nvPr/>
        </p:nvSpPr>
        <p:spPr>
          <a:xfrm>
            <a:off x="6457575" y="4814925"/>
            <a:ext cx="2221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Speaker: </a:t>
            </a:r>
            <a:r>
              <a:rPr lang="de-DE" sz="1100">
                <a:solidFill>
                  <a:schemeClr val="dk1"/>
                </a:solidFill>
              </a:rPr>
              <a:t>Adrián (03804037)</a:t>
            </a:r>
            <a:endParaRPr sz="1200" b="0" i="0" u="none" strike="noStrike" cap="none">
              <a:solidFill>
                <a:srgbClr val="000000"/>
              </a:solidFill>
              <a:latin typeface="Arial"/>
              <a:ea typeface="Arial"/>
              <a:cs typeface="Arial"/>
              <a:sym typeface="Arial"/>
            </a:endParaRPr>
          </a:p>
        </p:txBody>
      </p:sp>
      <p:sp>
        <p:nvSpPr>
          <p:cNvPr id="253" name="Google Shape;253;g36f0e0cc668_0_7"/>
          <p:cNvSpPr txBox="1"/>
          <p:nvPr/>
        </p:nvSpPr>
        <p:spPr>
          <a:xfrm>
            <a:off x="352825" y="1411050"/>
            <a:ext cx="5484000" cy="9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de-DE" sz="1200">
                <a:solidFill>
                  <a:schemeClr val="dk1"/>
                </a:solidFill>
              </a:rPr>
              <a:t>New form of estimating wear:</a:t>
            </a:r>
            <a:endParaRPr sz="1200">
              <a:solidFill>
                <a:schemeClr val="dk1"/>
              </a:solidFill>
            </a:endParaRPr>
          </a:p>
          <a:p>
            <a:pPr marL="457200" lvl="0" indent="-304800" algn="l" rtl="0">
              <a:lnSpc>
                <a:spcPct val="115000"/>
              </a:lnSpc>
              <a:spcBef>
                <a:spcPts val="1200"/>
              </a:spcBef>
              <a:spcAft>
                <a:spcPts val="0"/>
              </a:spcAft>
              <a:buClr>
                <a:schemeClr val="dk1"/>
              </a:buClr>
              <a:buSzPts val="1200"/>
              <a:buChar char="●"/>
            </a:pPr>
            <a:r>
              <a:rPr lang="de-DE" sz="1200">
                <a:solidFill>
                  <a:schemeClr val="dk1"/>
                </a:solidFill>
              </a:rPr>
              <a:t>Look for best correlation between material and, properties and Failure.</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de-DE" sz="1200">
                <a:solidFill>
                  <a:schemeClr val="dk1"/>
                </a:solidFill>
              </a:rPr>
              <a:t>FWF =1	=&gt;	100% wear</a:t>
            </a:r>
            <a:endParaRPr sz="1200">
              <a:solidFill>
                <a:schemeClr val="dk1"/>
              </a:solidFill>
            </a:endParaRPr>
          </a:p>
        </p:txBody>
      </p:sp>
      <p:pic>
        <p:nvPicPr>
          <p:cNvPr id="254" name="Google Shape;254;g36f0e0cc668_0_7" title="Tf-vc.png"/>
          <p:cNvPicPr preferRelativeResize="0"/>
          <p:nvPr/>
        </p:nvPicPr>
        <p:blipFill>
          <a:blip r:embed="rId3">
            <a:alphaModFix/>
          </a:blip>
          <a:stretch>
            <a:fillRect/>
          </a:stretch>
        </p:blipFill>
        <p:spPr>
          <a:xfrm>
            <a:off x="258275" y="2438366"/>
            <a:ext cx="3165950" cy="2216134"/>
          </a:xfrm>
          <a:prstGeom prst="rect">
            <a:avLst/>
          </a:prstGeom>
          <a:noFill/>
          <a:ln>
            <a:noFill/>
          </a:ln>
        </p:spPr>
      </p:pic>
      <p:pic>
        <p:nvPicPr>
          <p:cNvPr id="255" name="Google Shape;255;g36f0e0cc668_0_7" title="Ttt-vc.png"/>
          <p:cNvPicPr preferRelativeResize="0"/>
          <p:nvPr/>
        </p:nvPicPr>
        <p:blipFill>
          <a:blip r:embed="rId4">
            <a:alphaModFix/>
          </a:blip>
          <a:stretch>
            <a:fillRect/>
          </a:stretch>
        </p:blipFill>
        <p:spPr>
          <a:xfrm>
            <a:off x="6021950" y="2442100"/>
            <a:ext cx="3165950" cy="2216149"/>
          </a:xfrm>
          <a:prstGeom prst="rect">
            <a:avLst/>
          </a:prstGeom>
          <a:noFill/>
          <a:ln>
            <a:noFill/>
          </a:ln>
        </p:spPr>
      </p:pic>
      <p:pic>
        <p:nvPicPr>
          <p:cNvPr id="256" name="Google Shape;256;g36f0e0cc668_0_7" title="Tt-feed.png"/>
          <p:cNvPicPr preferRelativeResize="0"/>
          <p:nvPr/>
        </p:nvPicPr>
        <p:blipFill>
          <a:blip r:embed="rId5">
            <a:alphaModFix/>
          </a:blip>
          <a:stretch>
            <a:fillRect/>
          </a:stretch>
        </p:blipFill>
        <p:spPr>
          <a:xfrm>
            <a:off x="3120075" y="2442100"/>
            <a:ext cx="3165950" cy="2216144"/>
          </a:xfrm>
          <a:prstGeom prst="rect">
            <a:avLst/>
          </a:prstGeom>
          <a:noFill/>
          <a:ln>
            <a:noFill/>
          </a:ln>
        </p:spPr>
      </p:pic>
      <p:sp>
        <p:nvSpPr>
          <p:cNvPr id="257" name="Google Shape;257;g36f0e0cc668_0_7"/>
          <p:cNvSpPr/>
          <p:nvPr/>
        </p:nvSpPr>
        <p:spPr>
          <a:xfrm>
            <a:off x="352825" y="2494388"/>
            <a:ext cx="2886000" cy="2160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258" name="Google Shape;258;g36f0e0cc668_0_7"/>
          <p:cNvSpPr txBox="1"/>
          <p:nvPr/>
        </p:nvSpPr>
        <p:spPr>
          <a:xfrm>
            <a:off x="3339850" y="4654400"/>
            <a:ext cx="2726400" cy="38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Fig. </a:t>
            </a:r>
            <a:r>
              <a:rPr lang="de-DE" sz="1100"/>
              <a:t>6</a:t>
            </a:r>
            <a:r>
              <a:rPr lang="de-DE" sz="1100" b="0" i="0" u="none" strike="noStrike" cap="none">
                <a:solidFill>
                  <a:srgbClr val="000000"/>
                </a:solidFill>
                <a:latin typeface="Arial"/>
                <a:ea typeface="Arial"/>
                <a:cs typeface="Arial"/>
                <a:sym typeface="Arial"/>
              </a:rPr>
              <a:t> -</a:t>
            </a:r>
            <a:r>
              <a:rPr lang="de-DE" sz="1100"/>
              <a:t> Degradation Tool Options</a:t>
            </a:r>
            <a:endParaRPr sz="1100"/>
          </a:p>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36f0e0cc668_0_23"/>
          <p:cNvSpPr txBox="1">
            <a:spLocks noGrp="1"/>
          </p:cNvSpPr>
          <p:nvPr>
            <p:ph type="title"/>
          </p:nvPr>
        </p:nvSpPr>
        <p:spPr>
          <a:xfrm>
            <a:off x="319090" y="972000"/>
            <a:ext cx="8508900" cy="384900"/>
          </a:xfrm>
          <a:prstGeom prst="rect">
            <a:avLst/>
          </a:prstGeom>
          <a:noFill/>
          <a:ln>
            <a:noFill/>
          </a:ln>
        </p:spPr>
        <p:txBody>
          <a:bodyPr spcFirstLastPara="1" wrap="square" lIns="0" tIns="0" rIns="0" bIns="0" anchor="t" anchorCtr="0">
            <a:spAutoFit/>
          </a:bodyPr>
          <a:lstStyle/>
          <a:p>
            <a:pPr marL="0" lvl="0" indent="0" algn="l" rtl="0">
              <a:lnSpc>
                <a:spcPct val="128000"/>
              </a:lnSpc>
              <a:spcBef>
                <a:spcPts val="0"/>
              </a:spcBef>
              <a:spcAft>
                <a:spcPts val="0"/>
              </a:spcAft>
              <a:buSzPts val="1400"/>
              <a:buNone/>
            </a:pPr>
            <a:r>
              <a:rPr lang="de-DE" b="1"/>
              <a:t>Degradation Tool</a:t>
            </a:r>
            <a:endParaRPr b="1"/>
          </a:p>
        </p:txBody>
      </p:sp>
      <p:sp>
        <p:nvSpPr>
          <p:cNvPr id="264" name="Google Shape;264;g36f0e0cc668_0_23"/>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de-DE"/>
              <a:t>13</a:t>
            </a:fld>
            <a:endParaRPr/>
          </a:p>
        </p:txBody>
      </p:sp>
      <p:sp>
        <p:nvSpPr>
          <p:cNvPr id="265" name="Google Shape;265;g36f0e0cc668_0_23"/>
          <p:cNvSpPr txBox="1"/>
          <p:nvPr/>
        </p:nvSpPr>
        <p:spPr>
          <a:xfrm>
            <a:off x="6457575" y="4814925"/>
            <a:ext cx="2221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Speaker: </a:t>
            </a:r>
            <a:r>
              <a:rPr lang="de-DE" sz="1100">
                <a:solidFill>
                  <a:schemeClr val="dk1"/>
                </a:solidFill>
              </a:rPr>
              <a:t>Adrián (03804037)</a:t>
            </a:r>
            <a:endParaRPr sz="1200" b="0" i="0" u="none" strike="noStrike" cap="none">
              <a:solidFill>
                <a:srgbClr val="000000"/>
              </a:solidFill>
              <a:latin typeface="Arial"/>
              <a:ea typeface="Arial"/>
              <a:cs typeface="Arial"/>
              <a:sym typeface="Arial"/>
            </a:endParaRPr>
          </a:p>
        </p:txBody>
      </p:sp>
      <p:sp>
        <p:nvSpPr>
          <p:cNvPr id="266" name="Google Shape;266;g36f0e0cc668_0_23"/>
          <p:cNvSpPr txBox="1"/>
          <p:nvPr/>
        </p:nvSpPr>
        <p:spPr>
          <a:xfrm>
            <a:off x="319100" y="1356900"/>
            <a:ext cx="3954000" cy="11214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de-DE" sz="1200" b="1">
                <a:solidFill>
                  <a:schemeClr val="dk1"/>
                </a:solidFill>
              </a:rPr>
              <a:t>For each material:</a:t>
            </a:r>
            <a:endParaRPr sz="1200" b="1">
              <a:solidFill>
                <a:schemeClr val="dk1"/>
              </a:solidFill>
            </a:endParaRPr>
          </a:p>
          <a:p>
            <a:pPr marL="0" lvl="0" indent="0" algn="l" rtl="0">
              <a:lnSpc>
                <a:spcPct val="135714"/>
              </a:lnSpc>
              <a:spcBef>
                <a:spcPts val="0"/>
              </a:spcBef>
              <a:spcAft>
                <a:spcPts val="0"/>
              </a:spcAft>
              <a:buClr>
                <a:schemeClr val="dk1"/>
              </a:buClr>
              <a:buSzPts val="1100"/>
              <a:buFont typeface="Arial"/>
              <a:buNone/>
            </a:pPr>
            <a:r>
              <a:rPr lang="de-DE" sz="1200">
                <a:solidFill>
                  <a:schemeClr val="dk1"/>
                </a:solidFill>
              </a:rPr>
              <a:t>- A Linear Regression model for Torque prediction.</a:t>
            </a:r>
            <a:endParaRPr sz="1200">
              <a:solidFill>
                <a:schemeClr val="dk1"/>
              </a:solidFill>
            </a:endParaRPr>
          </a:p>
          <a:p>
            <a:pPr marL="0" lvl="0" indent="0" algn="l" rtl="0">
              <a:lnSpc>
                <a:spcPct val="135714"/>
              </a:lnSpc>
              <a:spcBef>
                <a:spcPts val="0"/>
              </a:spcBef>
              <a:spcAft>
                <a:spcPts val="0"/>
              </a:spcAft>
              <a:buClr>
                <a:schemeClr val="dk1"/>
              </a:buClr>
              <a:buSzPts val="1100"/>
              <a:buFont typeface="Arial"/>
              <a:buNone/>
            </a:pPr>
            <a:r>
              <a:rPr lang="de-DE" sz="1200">
                <a:solidFill>
                  <a:schemeClr val="dk1"/>
                </a:solidFill>
              </a:rPr>
              <a:t>- An XGBoost Classifier for predicting wear zones (3 classes). We use SMOTE to balance class distribution.</a:t>
            </a:r>
            <a:endParaRPr sz="1200">
              <a:solidFill>
                <a:schemeClr val="dk1"/>
              </a:solidFill>
            </a:endParaRPr>
          </a:p>
        </p:txBody>
      </p:sp>
      <p:pic>
        <p:nvPicPr>
          <p:cNvPr id="267" name="Google Shape;267;g36f0e0cc668_0_23"/>
          <p:cNvPicPr preferRelativeResize="0"/>
          <p:nvPr/>
        </p:nvPicPr>
        <p:blipFill>
          <a:blip r:embed="rId3">
            <a:alphaModFix/>
          </a:blip>
          <a:stretch>
            <a:fillRect/>
          </a:stretch>
        </p:blipFill>
        <p:spPr>
          <a:xfrm>
            <a:off x="284775" y="2481730"/>
            <a:ext cx="2261810" cy="1798518"/>
          </a:xfrm>
          <a:prstGeom prst="rect">
            <a:avLst/>
          </a:prstGeom>
          <a:noFill/>
          <a:ln>
            <a:noFill/>
          </a:ln>
        </p:spPr>
      </p:pic>
      <p:pic>
        <p:nvPicPr>
          <p:cNvPr id="268" name="Google Shape;268;g36f0e0cc668_0_23"/>
          <p:cNvPicPr preferRelativeResize="0"/>
          <p:nvPr/>
        </p:nvPicPr>
        <p:blipFill>
          <a:blip r:embed="rId4">
            <a:alphaModFix/>
          </a:blip>
          <a:stretch>
            <a:fillRect/>
          </a:stretch>
        </p:blipFill>
        <p:spPr>
          <a:xfrm>
            <a:off x="2665438" y="2478300"/>
            <a:ext cx="2261813" cy="1805375"/>
          </a:xfrm>
          <a:prstGeom prst="rect">
            <a:avLst/>
          </a:prstGeom>
          <a:noFill/>
          <a:ln>
            <a:noFill/>
          </a:ln>
        </p:spPr>
      </p:pic>
      <p:pic>
        <p:nvPicPr>
          <p:cNvPr id="269" name="Google Shape;269;g36f0e0cc668_0_23"/>
          <p:cNvPicPr preferRelativeResize="0"/>
          <p:nvPr/>
        </p:nvPicPr>
        <p:blipFill>
          <a:blip r:embed="rId5">
            <a:alphaModFix/>
          </a:blip>
          <a:stretch>
            <a:fillRect/>
          </a:stretch>
        </p:blipFill>
        <p:spPr>
          <a:xfrm>
            <a:off x="5194112" y="4231922"/>
            <a:ext cx="3599819" cy="465100"/>
          </a:xfrm>
          <a:prstGeom prst="rect">
            <a:avLst/>
          </a:prstGeom>
          <a:noFill/>
          <a:ln>
            <a:noFill/>
          </a:ln>
        </p:spPr>
      </p:pic>
      <p:pic>
        <p:nvPicPr>
          <p:cNvPr id="270" name="Google Shape;270;g36f0e0cc668_0_23"/>
          <p:cNvPicPr preferRelativeResize="0"/>
          <p:nvPr/>
        </p:nvPicPr>
        <p:blipFill>
          <a:blip r:embed="rId6">
            <a:alphaModFix/>
          </a:blip>
          <a:stretch>
            <a:fillRect/>
          </a:stretch>
        </p:blipFill>
        <p:spPr>
          <a:xfrm>
            <a:off x="5186850" y="3766822"/>
            <a:ext cx="1884050" cy="465100"/>
          </a:xfrm>
          <a:prstGeom prst="rect">
            <a:avLst/>
          </a:prstGeom>
          <a:noFill/>
          <a:ln>
            <a:noFill/>
          </a:ln>
        </p:spPr>
      </p:pic>
      <p:sp>
        <p:nvSpPr>
          <p:cNvPr id="271" name="Google Shape;271;g36f0e0cc668_0_23"/>
          <p:cNvSpPr txBox="1"/>
          <p:nvPr/>
        </p:nvSpPr>
        <p:spPr>
          <a:xfrm>
            <a:off x="5017025" y="1356888"/>
            <a:ext cx="3954000" cy="3693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de-DE" sz="1200" b="1">
                <a:solidFill>
                  <a:schemeClr val="dk1"/>
                </a:solidFill>
              </a:rPr>
              <a:t>Training models quality and example for an input:</a:t>
            </a:r>
            <a:endParaRPr sz="1200">
              <a:solidFill>
                <a:schemeClr val="dk1"/>
              </a:solidFill>
            </a:endParaRPr>
          </a:p>
        </p:txBody>
      </p:sp>
      <p:pic>
        <p:nvPicPr>
          <p:cNvPr id="272" name="Google Shape;272;g36f0e0cc668_0_23"/>
          <p:cNvPicPr preferRelativeResize="0"/>
          <p:nvPr/>
        </p:nvPicPr>
        <p:blipFill>
          <a:blip r:embed="rId7">
            <a:alphaModFix/>
          </a:blip>
          <a:stretch>
            <a:fillRect/>
          </a:stretch>
        </p:blipFill>
        <p:spPr>
          <a:xfrm>
            <a:off x="5247500" y="1669173"/>
            <a:ext cx="3431270" cy="2039350"/>
          </a:xfrm>
          <a:prstGeom prst="rect">
            <a:avLst/>
          </a:prstGeom>
          <a:noFill/>
          <a:ln>
            <a:noFill/>
          </a:ln>
        </p:spPr>
      </p:pic>
      <p:sp>
        <p:nvSpPr>
          <p:cNvPr id="273" name="Google Shape;273;g36f0e0cc668_0_23"/>
          <p:cNvSpPr txBox="1"/>
          <p:nvPr/>
        </p:nvSpPr>
        <p:spPr>
          <a:xfrm>
            <a:off x="1907125" y="4361375"/>
            <a:ext cx="2726400" cy="38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Fig. </a:t>
            </a:r>
            <a:r>
              <a:rPr lang="de-DE" sz="1100"/>
              <a:t>7</a:t>
            </a:r>
            <a:r>
              <a:rPr lang="de-DE" sz="1100" b="0" i="0" u="none" strike="noStrike" cap="none">
                <a:solidFill>
                  <a:srgbClr val="000000"/>
                </a:solidFill>
                <a:latin typeface="Arial"/>
                <a:ea typeface="Arial"/>
                <a:cs typeface="Arial"/>
                <a:sym typeface="Arial"/>
              </a:rPr>
              <a:t> -</a:t>
            </a:r>
            <a:r>
              <a:rPr lang="de-DE" sz="1100"/>
              <a:t> Failure Criteria </a:t>
            </a:r>
            <a:endParaRPr sz="1100"/>
          </a:p>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36ecfa54b2d_0_25"/>
          <p:cNvSpPr txBox="1">
            <a:spLocks noGrp="1"/>
          </p:cNvSpPr>
          <p:nvPr>
            <p:ph type="title"/>
          </p:nvPr>
        </p:nvSpPr>
        <p:spPr>
          <a:xfrm>
            <a:off x="319090" y="972000"/>
            <a:ext cx="8508900" cy="384900"/>
          </a:xfrm>
          <a:prstGeom prst="rect">
            <a:avLst/>
          </a:prstGeom>
          <a:noFill/>
          <a:ln>
            <a:noFill/>
          </a:ln>
        </p:spPr>
        <p:txBody>
          <a:bodyPr spcFirstLastPara="1" wrap="square" lIns="0" tIns="0" rIns="0" bIns="0" anchor="t" anchorCtr="0">
            <a:spAutoFit/>
          </a:bodyPr>
          <a:lstStyle/>
          <a:p>
            <a:pPr marL="0" lvl="0" indent="0" algn="l" rtl="0">
              <a:lnSpc>
                <a:spcPct val="128000"/>
              </a:lnSpc>
              <a:spcBef>
                <a:spcPts val="0"/>
              </a:spcBef>
              <a:spcAft>
                <a:spcPts val="0"/>
              </a:spcAft>
              <a:buSzPts val="1400"/>
              <a:buNone/>
            </a:pPr>
            <a:r>
              <a:rPr lang="de-DE" b="1"/>
              <a:t>Future Tools and Improvements with Degradation</a:t>
            </a:r>
            <a:endParaRPr b="1"/>
          </a:p>
        </p:txBody>
      </p:sp>
      <p:sp>
        <p:nvSpPr>
          <p:cNvPr id="279" name="Google Shape;279;g36ecfa54b2d_0_25"/>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de-DE"/>
              <a:t>14</a:t>
            </a:fld>
            <a:endParaRPr/>
          </a:p>
        </p:txBody>
      </p:sp>
      <p:sp>
        <p:nvSpPr>
          <p:cNvPr id="280" name="Google Shape;280;g36ecfa54b2d_0_25"/>
          <p:cNvSpPr txBox="1"/>
          <p:nvPr/>
        </p:nvSpPr>
        <p:spPr>
          <a:xfrm>
            <a:off x="6457575" y="4814925"/>
            <a:ext cx="2221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Speaker: </a:t>
            </a:r>
            <a:r>
              <a:rPr lang="de-DE" sz="1100">
                <a:solidFill>
                  <a:schemeClr val="dk1"/>
                </a:solidFill>
              </a:rPr>
              <a:t>Adrián (03804037)</a:t>
            </a:r>
            <a:endParaRPr sz="1200" b="0" i="0" u="none" strike="noStrike" cap="none">
              <a:solidFill>
                <a:srgbClr val="000000"/>
              </a:solidFill>
              <a:latin typeface="Arial"/>
              <a:ea typeface="Arial"/>
              <a:cs typeface="Arial"/>
              <a:sym typeface="Arial"/>
            </a:endParaRPr>
          </a:p>
        </p:txBody>
      </p:sp>
      <p:sp>
        <p:nvSpPr>
          <p:cNvPr id="281" name="Google Shape;281;g36ecfa54b2d_0_25"/>
          <p:cNvSpPr/>
          <p:nvPr/>
        </p:nvSpPr>
        <p:spPr>
          <a:xfrm>
            <a:off x="1219550" y="1988300"/>
            <a:ext cx="2097900" cy="525300"/>
          </a:xfrm>
          <a:prstGeom prst="rect">
            <a:avLst/>
          </a:prstGeom>
          <a:solidFill>
            <a:srgbClr val="0052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b="1">
                <a:solidFill>
                  <a:srgbClr val="FFFFFF"/>
                </a:solidFill>
              </a:rPr>
              <a:t>Degradation model</a:t>
            </a:r>
            <a:endParaRPr b="1">
              <a:solidFill>
                <a:srgbClr val="FFFFFF"/>
              </a:solidFill>
            </a:endParaRPr>
          </a:p>
        </p:txBody>
      </p:sp>
      <p:sp>
        <p:nvSpPr>
          <p:cNvPr id="282" name="Google Shape;282;g36ecfa54b2d_0_25"/>
          <p:cNvSpPr/>
          <p:nvPr/>
        </p:nvSpPr>
        <p:spPr>
          <a:xfrm>
            <a:off x="5417300" y="1988350"/>
            <a:ext cx="2840700" cy="525300"/>
          </a:xfrm>
          <a:prstGeom prst="rect">
            <a:avLst/>
          </a:prstGeom>
          <a:solidFill>
            <a:srgbClr val="0052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b="1">
                <a:solidFill>
                  <a:srgbClr val="FFFFFF"/>
                </a:solidFill>
              </a:rPr>
              <a:t>Energy consumption model</a:t>
            </a:r>
            <a:endParaRPr sz="1800" b="1">
              <a:solidFill>
                <a:srgbClr val="FFFFFF"/>
              </a:solidFill>
            </a:endParaRPr>
          </a:p>
        </p:txBody>
      </p:sp>
      <p:sp>
        <p:nvSpPr>
          <p:cNvPr id="283" name="Google Shape;283;g36ecfa54b2d_0_25"/>
          <p:cNvSpPr/>
          <p:nvPr/>
        </p:nvSpPr>
        <p:spPr>
          <a:xfrm>
            <a:off x="5964871" y="2903703"/>
            <a:ext cx="1825500" cy="525300"/>
          </a:xfrm>
          <a:prstGeom prst="rect">
            <a:avLst/>
          </a:prstGeom>
          <a:solidFill>
            <a:srgbClr val="64A0C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a:solidFill>
                  <a:srgbClr val="FFFFFF"/>
                </a:solidFill>
              </a:rPr>
              <a:t>Provided model by Siemens</a:t>
            </a:r>
            <a:endParaRPr sz="1800">
              <a:solidFill>
                <a:srgbClr val="FFFFFF"/>
              </a:solidFill>
            </a:endParaRPr>
          </a:p>
        </p:txBody>
      </p:sp>
      <p:cxnSp>
        <p:nvCxnSpPr>
          <p:cNvPr id="284" name="Google Shape;284;g36ecfa54b2d_0_25"/>
          <p:cNvCxnSpPr>
            <a:stCxn id="285" idx="0"/>
            <a:endCxn id="281" idx="2"/>
          </p:cNvCxnSpPr>
          <p:nvPr/>
        </p:nvCxnSpPr>
        <p:spPr>
          <a:xfrm rot="5400000" flipH="1">
            <a:off x="2074100" y="2708000"/>
            <a:ext cx="390000" cy="12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286" name="Google Shape;286;g36ecfa54b2d_0_25"/>
          <p:cNvCxnSpPr/>
          <p:nvPr/>
        </p:nvCxnSpPr>
        <p:spPr>
          <a:xfrm rot="-5400000">
            <a:off x="6682602" y="2708403"/>
            <a:ext cx="390000" cy="600"/>
          </a:xfrm>
          <a:prstGeom prst="bentConnector3">
            <a:avLst>
              <a:gd name="adj1" fmla="val 64568"/>
            </a:avLst>
          </a:prstGeom>
          <a:noFill/>
          <a:ln w="9525" cap="flat" cmpd="sng">
            <a:solidFill>
              <a:srgbClr val="C2C2C2"/>
            </a:solidFill>
            <a:prstDash val="solid"/>
            <a:round/>
            <a:headEnd type="none" w="sm" len="sm"/>
            <a:tailEnd type="none" w="sm" len="sm"/>
          </a:ln>
        </p:spPr>
      </p:cxnSp>
      <p:pic>
        <p:nvPicPr>
          <p:cNvPr id="287" name="Google Shape;287;g36ecfa54b2d_0_25"/>
          <p:cNvPicPr preferRelativeResize="0"/>
          <p:nvPr/>
        </p:nvPicPr>
        <p:blipFill>
          <a:blip r:embed="rId3">
            <a:alphaModFix/>
          </a:blip>
          <a:stretch>
            <a:fillRect/>
          </a:stretch>
        </p:blipFill>
        <p:spPr>
          <a:xfrm>
            <a:off x="979853" y="2904825"/>
            <a:ext cx="2536700" cy="1865875"/>
          </a:xfrm>
          <a:prstGeom prst="rect">
            <a:avLst/>
          </a:prstGeom>
          <a:noFill/>
          <a:ln>
            <a:noFill/>
          </a:ln>
        </p:spPr>
      </p:pic>
      <p:sp>
        <p:nvSpPr>
          <p:cNvPr id="288" name="Google Shape;288;g36ecfa54b2d_0_25"/>
          <p:cNvSpPr/>
          <p:nvPr/>
        </p:nvSpPr>
        <p:spPr>
          <a:xfrm>
            <a:off x="2022225" y="3334288"/>
            <a:ext cx="966600" cy="8988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cxnSp>
        <p:nvCxnSpPr>
          <p:cNvPr id="289" name="Google Shape;289;g36ecfa54b2d_0_25"/>
          <p:cNvCxnSpPr/>
          <p:nvPr/>
        </p:nvCxnSpPr>
        <p:spPr>
          <a:xfrm flipH="1">
            <a:off x="3516550" y="3837463"/>
            <a:ext cx="418500" cy="600"/>
          </a:xfrm>
          <a:prstGeom prst="bentConnector3">
            <a:avLst>
              <a:gd name="adj1" fmla="val 50000"/>
            </a:avLst>
          </a:prstGeom>
          <a:noFill/>
          <a:ln w="9525" cap="flat" cmpd="sng">
            <a:solidFill>
              <a:srgbClr val="C2C2C2"/>
            </a:solidFill>
            <a:prstDash val="solid"/>
            <a:round/>
            <a:headEnd type="none" w="sm" len="sm"/>
            <a:tailEnd type="none" w="sm" len="sm"/>
          </a:ln>
        </p:spPr>
      </p:cxnSp>
      <p:sp>
        <p:nvSpPr>
          <p:cNvPr id="290" name="Google Shape;290;g36ecfa54b2d_0_25"/>
          <p:cNvSpPr/>
          <p:nvPr/>
        </p:nvSpPr>
        <p:spPr>
          <a:xfrm>
            <a:off x="3935050" y="3575125"/>
            <a:ext cx="1196100" cy="525300"/>
          </a:xfrm>
          <a:prstGeom prst="rect">
            <a:avLst/>
          </a:prstGeom>
          <a:solidFill>
            <a:srgbClr val="64A0C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a:solidFill>
                  <a:srgbClr val="FFFFFF"/>
                </a:solidFill>
              </a:rPr>
              <a:t>Connect it with the LLM</a:t>
            </a:r>
            <a:endParaRPr sz="1800">
              <a:solidFill>
                <a:srgbClr val="FFFFFF"/>
              </a:solidFill>
            </a:endParaRPr>
          </a:p>
        </p:txBody>
      </p:sp>
      <p:sp>
        <p:nvSpPr>
          <p:cNvPr id="291" name="Google Shape;291;g36ecfa54b2d_0_25"/>
          <p:cNvSpPr/>
          <p:nvPr/>
        </p:nvSpPr>
        <p:spPr>
          <a:xfrm>
            <a:off x="979775" y="2903600"/>
            <a:ext cx="2536800" cy="18660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g36ecfa54b2d_0_33"/>
          <p:cNvSpPr txBox="1">
            <a:spLocks noGrp="1"/>
          </p:cNvSpPr>
          <p:nvPr>
            <p:ph type="title"/>
          </p:nvPr>
        </p:nvSpPr>
        <p:spPr>
          <a:xfrm>
            <a:off x="319090" y="972000"/>
            <a:ext cx="8508900" cy="384900"/>
          </a:xfrm>
          <a:prstGeom prst="rect">
            <a:avLst/>
          </a:prstGeom>
          <a:noFill/>
          <a:ln>
            <a:noFill/>
          </a:ln>
        </p:spPr>
        <p:txBody>
          <a:bodyPr spcFirstLastPara="1" wrap="square" lIns="0" tIns="0" rIns="0" bIns="0" anchor="t" anchorCtr="0">
            <a:spAutoFit/>
          </a:bodyPr>
          <a:lstStyle/>
          <a:p>
            <a:pPr marL="0" lvl="0" indent="0" algn="l" rtl="0">
              <a:lnSpc>
                <a:spcPct val="128000"/>
              </a:lnSpc>
              <a:spcBef>
                <a:spcPts val="0"/>
              </a:spcBef>
              <a:spcAft>
                <a:spcPts val="0"/>
              </a:spcAft>
              <a:buSzPts val="1400"/>
              <a:buNone/>
            </a:pPr>
            <a:r>
              <a:rPr lang="de-DE" b="1"/>
              <a:t>LangGraph Agent System - ChatBot</a:t>
            </a:r>
            <a:endParaRPr b="1"/>
          </a:p>
        </p:txBody>
      </p:sp>
      <p:sp>
        <p:nvSpPr>
          <p:cNvPr id="297" name="Google Shape;297;g36ecfa54b2d_0_33"/>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de-DE"/>
              <a:t>15</a:t>
            </a:fld>
            <a:endParaRPr/>
          </a:p>
        </p:txBody>
      </p:sp>
      <p:sp>
        <p:nvSpPr>
          <p:cNvPr id="298" name="Google Shape;298;g36ecfa54b2d_0_33"/>
          <p:cNvSpPr txBox="1"/>
          <p:nvPr/>
        </p:nvSpPr>
        <p:spPr>
          <a:xfrm>
            <a:off x="319100" y="1569438"/>
            <a:ext cx="3326400" cy="2598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SzPts val="1400"/>
              <a:buChar char="●"/>
            </a:pPr>
            <a:r>
              <a:rPr lang="de-DE"/>
              <a:t>Creating a simple </a:t>
            </a:r>
            <a:r>
              <a:rPr lang="de-DE" b="1"/>
              <a:t>ChatBot</a:t>
            </a:r>
            <a:r>
              <a:rPr lang="de-DE"/>
              <a:t> model.</a:t>
            </a:r>
            <a:endParaRPr/>
          </a:p>
          <a:p>
            <a:pPr marL="457200" marR="0" lvl="0" indent="0" algn="l" rtl="0">
              <a:lnSpc>
                <a:spcPct val="100000"/>
              </a:lnSpc>
              <a:spcBef>
                <a:spcPts val="0"/>
              </a:spcBef>
              <a:spcAft>
                <a:spcPts val="0"/>
              </a:spcAft>
              <a:buNone/>
            </a:pPr>
            <a:endParaRPr/>
          </a:p>
          <a:p>
            <a:pPr marL="457200" marR="0" lvl="0" indent="-317500" algn="l" rtl="0">
              <a:lnSpc>
                <a:spcPct val="100000"/>
              </a:lnSpc>
              <a:spcBef>
                <a:spcPts val="0"/>
              </a:spcBef>
              <a:spcAft>
                <a:spcPts val="0"/>
              </a:spcAft>
              <a:buSzPts val="1400"/>
              <a:buChar char="●"/>
            </a:pPr>
            <a:r>
              <a:rPr lang="de-DE"/>
              <a:t>Usage of open-source &amp; free models collection </a:t>
            </a:r>
            <a:r>
              <a:rPr lang="de-DE" b="1"/>
              <a:t>Ollama</a:t>
            </a:r>
            <a:r>
              <a:rPr lang="de-DE"/>
              <a:t>. [2]</a:t>
            </a:r>
            <a:endParaRPr/>
          </a:p>
          <a:p>
            <a:pPr marL="457200" marR="0" lvl="0" indent="0" algn="l" rtl="0">
              <a:lnSpc>
                <a:spcPct val="100000"/>
              </a:lnSpc>
              <a:spcBef>
                <a:spcPts val="0"/>
              </a:spcBef>
              <a:spcAft>
                <a:spcPts val="0"/>
              </a:spcAft>
              <a:buNone/>
            </a:pPr>
            <a:endParaRPr/>
          </a:p>
          <a:p>
            <a:pPr marL="457200" marR="0" lvl="0" indent="-317500" algn="l" rtl="0">
              <a:lnSpc>
                <a:spcPct val="100000"/>
              </a:lnSpc>
              <a:spcBef>
                <a:spcPts val="0"/>
              </a:spcBef>
              <a:spcAft>
                <a:spcPts val="0"/>
              </a:spcAft>
              <a:buSzPts val="1400"/>
              <a:buChar char="●"/>
            </a:pPr>
            <a:r>
              <a:rPr lang="de-DE" b="1"/>
              <a:t>Skeleton of structure</a:t>
            </a:r>
            <a:r>
              <a:rPr lang="de-DE"/>
              <a:t> to build on top of.</a:t>
            </a:r>
            <a:endParaRPr/>
          </a:p>
        </p:txBody>
      </p:sp>
      <p:sp>
        <p:nvSpPr>
          <p:cNvPr id="299" name="Google Shape;299;g36ecfa54b2d_0_33"/>
          <p:cNvSpPr txBox="1"/>
          <p:nvPr/>
        </p:nvSpPr>
        <p:spPr>
          <a:xfrm>
            <a:off x="6457575" y="4814925"/>
            <a:ext cx="2221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Speaker: </a:t>
            </a:r>
            <a:r>
              <a:rPr lang="de-DE" sz="1100">
                <a:solidFill>
                  <a:schemeClr val="dk1"/>
                </a:solidFill>
              </a:rPr>
              <a:t>Eduardo</a:t>
            </a:r>
            <a:r>
              <a:rPr lang="de-DE" sz="1100" b="0" i="0" u="none" strike="noStrike" cap="none">
                <a:solidFill>
                  <a:schemeClr val="dk1"/>
                </a:solidFill>
                <a:latin typeface="Arial"/>
                <a:ea typeface="Arial"/>
                <a:cs typeface="Arial"/>
                <a:sym typeface="Arial"/>
              </a:rPr>
              <a:t> (0380</a:t>
            </a:r>
            <a:r>
              <a:rPr lang="de-DE" sz="1100">
                <a:solidFill>
                  <a:schemeClr val="dk1"/>
                </a:solidFill>
              </a:rPr>
              <a:t>5057</a:t>
            </a:r>
            <a:r>
              <a:rPr lang="de-DE" sz="1100" b="0" i="0" u="none" strike="noStrike" cap="none">
                <a:solidFill>
                  <a:schemeClr val="dk1"/>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p:txBody>
      </p:sp>
      <p:pic>
        <p:nvPicPr>
          <p:cNvPr id="300" name="Google Shape;300;g36ecfa54b2d_0_33"/>
          <p:cNvPicPr preferRelativeResize="0"/>
          <p:nvPr/>
        </p:nvPicPr>
        <p:blipFill rotWithShape="1">
          <a:blip r:embed="rId3">
            <a:alphaModFix/>
          </a:blip>
          <a:srcRect t="2085"/>
          <a:stretch/>
        </p:blipFill>
        <p:spPr>
          <a:xfrm>
            <a:off x="5822825" y="1511700"/>
            <a:ext cx="1247775" cy="2714075"/>
          </a:xfrm>
          <a:prstGeom prst="rect">
            <a:avLst/>
          </a:prstGeom>
          <a:noFill/>
          <a:ln>
            <a:noFill/>
          </a:ln>
        </p:spPr>
      </p:pic>
      <p:sp>
        <p:nvSpPr>
          <p:cNvPr id="301" name="Google Shape;301;g36ecfa54b2d_0_33"/>
          <p:cNvSpPr txBox="1"/>
          <p:nvPr/>
        </p:nvSpPr>
        <p:spPr>
          <a:xfrm>
            <a:off x="5650807" y="4282275"/>
            <a:ext cx="1591800" cy="38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Fig. </a:t>
            </a:r>
            <a:r>
              <a:rPr lang="de-DE" sz="1100"/>
              <a:t>8</a:t>
            </a:r>
            <a:r>
              <a:rPr lang="de-DE" sz="1100" b="0" i="0" u="none" strike="noStrike" cap="none">
                <a:solidFill>
                  <a:srgbClr val="000000"/>
                </a:solidFill>
                <a:latin typeface="Arial"/>
                <a:ea typeface="Arial"/>
                <a:cs typeface="Arial"/>
                <a:sym typeface="Arial"/>
              </a:rPr>
              <a:t> - </a:t>
            </a:r>
            <a:r>
              <a:rPr lang="de-DE" sz="1100"/>
              <a:t>ChatBot Case</a:t>
            </a:r>
            <a:endParaRPr sz="1100" b="0" i="0" u="none" strike="noStrike" cap="none">
              <a:solidFill>
                <a:srgbClr val="000000"/>
              </a:solidFill>
              <a:latin typeface="Arial"/>
              <a:ea typeface="Arial"/>
              <a:cs typeface="Arial"/>
              <a:sym typeface="Arial"/>
            </a:endParaRPr>
          </a:p>
        </p:txBody>
      </p:sp>
      <p:pic>
        <p:nvPicPr>
          <p:cNvPr id="302" name="Google Shape;302;g36ecfa54b2d_0_33"/>
          <p:cNvPicPr preferRelativeResize="0"/>
          <p:nvPr/>
        </p:nvPicPr>
        <p:blipFill>
          <a:blip r:embed="rId4">
            <a:alphaModFix/>
          </a:blip>
          <a:stretch>
            <a:fillRect/>
          </a:stretch>
        </p:blipFill>
        <p:spPr>
          <a:xfrm>
            <a:off x="548125" y="3825344"/>
            <a:ext cx="2868326" cy="989575"/>
          </a:xfrm>
          <a:prstGeom prst="rect">
            <a:avLst/>
          </a:prstGeom>
          <a:noFill/>
          <a:ln>
            <a:noFill/>
          </a:ln>
        </p:spPr>
      </p:pic>
      <p:pic>
        <p:nvPicPr>
          <p:cNvPr id="303" name="Google Shape;303;g36ecfa54b2d_0_33"/>
          <p:cNvPicPr preferRelativeResize="0"/>
          <p:nvPr/>
        </p:nvPicPr>
        <p:blipFill rotWithShape="1">
          <a:blip r:embed="rId5">
            <a:alphaModFix/>
          </a:blip>
          <a:srcRect l="18518" t="14783" r="60528" b="50539"/>
          <a:stretch/>
        </p:blipFill>
        <p:spPr>
          <a:xfrm>
            <a:off x="1553350" y="3772342"/>
            <a:ext cx="487050" cy="453425"/>
          </a:xfrm>
          <a:prstGeom prst="rect">
            <a:avLst/>
          </a:prstGeom>
          <a:noFill/>
          <a:ln>
            <a:noFill/>
          </a:ln>
        </p:spPr>
      </p:pic>
      <p:pic>
        <p:nvPicPr>
          <p:cNvPr id="304" name="Google Shape;304;g36ecfa54b2d_0_33"/>
          <p:cNvPicPr preferRelativeResize="0"/>
          <p:nvPr/>
        </p:nvPicPr>
        <p:blipFill>
          <a:blip r:embed="rId6">
            <a:alphaModFix/>
          </a:blip>
          <a:stretch>
            <a:fillRect/>
          </a:stretch>
        </p:blipFill>
        <p:spPr>
          <a:xfrm>
            <a:off x="2148225" y="3783860"/>
            <a:ext cx="487050" cy="430416"/>
          </a:xfrm>
          <a:prstGeom prst="rect">
            <a:avLst/>
          </a:prstGeom>
          <a:noFill/>
          <a:ln>
            <a:noFill/>
          </a:ln>
        </p:spPr>
      </p:pic>
      <p:pic>
        <p:nvPicPr>
          <p:cNvPr id="305" name="Google Shape;305;g36ecfa54b2d_0_33"/>
          <p:cNvPicPr preferRelativeResize="0"/>
          <p:nvPr/>
        </p:nvPicPr>
        <p:blipFill>
          <a:blip r:embed="rId7">
            <a:alphaModFix/>
          </a:blip>
          <a:stretch>
            <a:fillRect/>
          </a:stretch>
        </p:blipFill>
        <p:spPr>
          <a:xfrm>
            <a:off x="2743100" y="3710697"/>
            <a:ext cx="781175" cy="5767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36ed5b34664_0_1"/>
          <p:cNvSpPr txBox="1">
            <a:spLocks noGrp="1"/>
          </p:cNvSpPr>
          <p:nvPr>
            <p:ph type="title"/>
          </p:nvPr>
        </p:nvSpPr>
        <p:spPr>
          <a:xfrm>
            <a:off x="319090" y="972000"/>
            <a:ext cx="8508900" cy="384900"/>
          </a:xfrm>
          <a:prstGeom prst="rect">
            <a:avLst/>
          </a:prstGeom>
          <a:noFill/>
          <a:ln>
            <a:noFill/>
          </a:ln>
        </p:spPr>
        <p:txBody>
          <a:bodyPr spcFirstLastPara="1" wrap="square" lIns="0" tIns="0" rIns="0" bIns="0" anchor="t" anchorCtr="0">
            <a:spAutoFit/>
          </a:bodyPr>
          <a:lstStyle/>
          <a:p>
            <a:pPr marL="0" lvl="0" indent="0" algn="l" rtl="0">
              <a:lnSpc>
                <a:spcPct val="128000"/>
              </a:lnSpc>
              <a:spcBef>
                <a:spcPts val="0"/>
              </a:spcBef>
              <a:spcAft>
                <a:spcPts val="0"/>
              </a:spcAft>
              <a:buSzPts val="1400"/>
              <a:buNone/>
            </a:pPr>
            <a:r>
              <a:rPr lang="de-DE" b="1"/>
              <a:t>LangGraph Agent System - Dummy Tool</a:t>
            </a:r>
            <a:endParaRPr b="1"/>
          </a:p>
        </p:txBody>
      </p:sp>
      <p:sp>
        <p:nvSpPr>
          <p:cNvPr id="311" name="Google Shape;311;g36ed5b34664_0_1"/>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de-DE"/>
              <a:t>16</a:t>
            </a:fld>
            <a:endParaRPr/>
          </a:p>
        </p:txBody>
      </p:sp>
      <p:sp>
        <p:nvSpPr>
          <p:cNvPr id="312" name="Google Shape;312;g36ed5b34664_0_1"/>
          <p:cNvSpPr txBox="1"/>
          <p:nvPr/>
        </p:nvSpPr>
        <p:spPr>
          <a:xfrm>
            <a:off x="319100" y="1738725"/>
            <a:ext cx="2910600" cy="3192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SzPts val="1400"/>
              <a:buChar char="●"/>
            </a:pPr>
            <a:r>
              <a:rPr lang="de-DE"/>
              <a:t>Creation of a </a:t>
            </a:r>
            <a:r>
              <a:rPr lang="de-DE" b="1"/>
              <a:t>dummy tool</a:t>
            </a:r>
            <a:r>
              <a:rPr lang="de-DE"/>
              <a:t> to test implementation.</a:t>
            </a:r>
            <a:endParaRPr/>
          </a:p>
          <a:p>
            <a:pPr marL="457200" marR="0" lvl="0" indent="0" algn="l" rtl="0">
              <a:lnSpc>
                <a:spcPct val="100000"/>
              </a:lnSpc>
              <a:spcBef>
                <a:spcPts val="0"/>
              </a:spcBef>
              <a:spcAft>
                <a:spcPts val="0"/>
              </a:spcAft>
              <a:buNone/>
            </a:pPr>
            <a:endParaRPr/>
          </a:p>
          <a:p>
            <a:pPr marL="457200" marR="0" lvl="0" indent="-317500" algn="l" rtl="0">
              <a:lnSpc>
                <a:spcPct val="100000"/>
              </a:lnSpc>
              <a:spcBef>
                <a:spcPts val="0"/>
              </a:spcBef>
              <a:spcAft>
                <a:spcPts val="0"/>
              </a:spcAft>
              <a:buSzPts val="1400"/>
              <a:buChar char="●"/>
            </a:pPr>
            <a:r>
              <a:rPr lang="de-DE"/>
              <a:t>Inputs and functionality </a:t>
            </a:r>
            <a:r>
              <a:rPr lang="de-DE" b="1"/>
              <a:t>comments needed</a:t>
            </a:r>
            <a:r>
              <a:rPr lang="de-DE"/>
              <a:t>.</a:t>
            </a:r>
            <a:endParaRPr/>
          </a:p>
          <a:p>
            <a:pPr marL="457200" marR="0" lvl="0" indent="0" algn="l" rtl="0">
              <a:lnSpc>
                <a:spcPct val="100000"/>
              </a:lnSpc>
              <a:spcBef>
                <a:spcPts val="0"/>
              </a:spcBef>
              <a:spcAft>
                <a:spcPts val="0"/>
              </a:spcAft>
              <a:buNone/>
            </a:pPr>
            <a:endParaRPr/>
          </a:p>
          <a:p>
            <a:pPr marL="457200" marR="0" lvl="0" indent="-317500" algn="l" rtl="0">
              <a:lnSpc>
                <a:spcPct val="100000"/>
              </a:lnSpc>
              <a:spcBef>
                <a:spcPts val="0"/>
              </a:spcBef>
              <a:spcAft>
                <a:spcPts val="0"/>
              </a:spcAft>
              <a:buSzPts val="1400"/>
              <a:buChar char="●"/>
            </a:pPr>
            <a:r>
              <a:rPr lang="de-DE"/>
              <a:t>Return as </a:t>
            </a:r>
            <a:r>
              <a:rPr lang="de-DE" b="1"/>
              <a:t>explanation</a:t>
            </a:r>
            <a:r>
              <a:rPr lang="de-DE"/>
              <a:t> highly improves results!</a:t>
            </a:r>
            <a:endParaRPr/>
          </a:p>
          <a:p>
            <a:pPr marL="457200" marR="0" lvl="0" indent="0" algn="l" rtl="0">
              <a:lnSpc>
                <a:spcPct val="100000"/>
              </a:lnSpc>
              <a:spcBef>
                <a:spcPts val="0"/>
              </a:spcBef>
              <a:spcAft>
                <a:spcPts val="0"/>
              </a:spcAft>
              <a:buNone/>
            </a:pPr>
            <a:endParaRPr/>
          </a:p>
          <a:p>
            <a:pPr marL="457200" marR="0" lvl="0" indent="-317500" algn="l" rtl="0">
              <a:lnSpc>
                <a:spcPct val="100000"/>
              </a:lnSpc>
              <a:spcBef>
                <a:spcPts val="0"/>
              </a:spcBef>
              <a:spcAft>
                <a:spcPts val="0"/>
              </a:spcAft>
              <a:buSzPts val="1400"/>
              <a:buChar char="●"/>
            </a:pPr>
            <a:r>
              <a:rPr lang="de-DE"/>
              <a:t>After tools are developed, easy implementation due to </a:t>
            </a:r>
            <a:r>
              <a:rPr lang="de-DE" b="1"/>
              <a:t>compartmentalization</a:t>
            </a:r>
            <a:r>
              <a:rPr lang="de-DE"/>
              <a:t>.</a:t>
            </a:r>
            <a:endParaRPr/>
          </a:p>
        </p:txBody>
      </p:sp>
      <p:sp>
        <p:nvSpPr>
          <p:cNvPr id="313" name="Google Shape;313;g36ed5b34664_0_1"/>
          <p:cNvSpPr txBox="1"/>
          <p:nvPr/>
        </p:nvSpPr>
        <p:spPr>
          <a:xfrm>
            <a:off x="6457575" y="4814925"/>
            <a:ext cx="2221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Speaker: </a:t>
            </a:r>
            <a:r>
              <a:rPr lang="de-DE" sz="1100">
                <a:solidFill>
                  <a:schemeClr val="dk1"/>
                </a:solidFill>
              </a:rPr>
              <a:t>Eduardo</a:t>
            </a:r>
            <a:r>
              <a:rPr lang="de-DE" sz="1100" b="0" i="0" u="none" strike="noStrike" cap="none">
                <a:solidFill>
                  <a:schemeClr val="dk1"/>
                </a:solidFill>
                <a:latin typeface="Arial"/>
                <a:ea typeface="Arial"/>
                <a:cs typeface="Arial"/>
                <a:sym typeface="Arial"/>
              </a:rPr>
              <a:t> (0380</a:t>
            </a:r>
            <a:r>
              <a:rPr lang="de-DE" sz="1100">
                <a:solidFill>
                  <a:schemeClr val="dk1"/>
                </a:solidFill>
              </a:rPr>
              <a:t>5057</a:t>
            </a:r>
            <a:r>
              <a:rPr lang="de-DE" sz="1100" b="0" i="0" u="none" strike="noStrike" cap="none">
                <a:solidFill>
                  <a:schemeClr val="dk1"/>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p:txBody>
      </p:sp>
      <p:pic>
        <p:nvPicPr>
          <p:cNvPr id="314" name="Google Shape;314;g36ed5b34664_0_1"/>
          <p:cNvPicPr preferRelativeResize="0"/>
          <p:nvPr/>
        </p:nvPicPr>
        <p:blipFill>
          <a:blip r:embed="rId3">
            <a:alphaModFix/>
          </a:blip>
          <a:stretch>
            <a:fillRect/>
          </a:stretch>
        </p:blipFill>
        <p:spPr>
          <a:xfrm>
            <a:off x="3426575" y="1656275"/>
            <a:ext cx="5401424" cy="2463325"/>
          </a:xfrm>
          <a:prstGeom prst="rect">
            <a:avLst/>
          </a:prstGeom>
          <a:noFill/>
          <a:ln>
            <a:noFill/>
          </a:ln>
        </p:spPr>
      </p:pic>
      <p:sp>
        <p:nvSpPr>
          <p:cNvPr id="315" name="Google Shape;315;g36ed5b34664_0_1"/>
          <p:cNvSpPr txBox="1"/>
          <p:nvPr/>
        </p:nvSpPr>
        <p:spPr>
          <a:xfrm>
            <a:off x="5331395" y="4168225"/>
            <a:ext cx="1591800" cy="38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Fig. </a:t>
            </a:r>
            <a:r>
              <a:rPr lang="de-DE" sz="1100"/>
              <a:t>9</a:t>
            </a:r>
            <a:r>
              <a:rPr lang="de-DE" sz="1100" b="0" i="0" u="none" strike="noStrike" cap="none">
                <a:solidFill>
                  <a:srgbClr val="000000"/>
                </a:solidFill>
                <a:latin typeface="Arial"/>
                <a:ea typeface="Arial"/>
                <a:cs typeface="Arial"/>
                <a:sym typeface="Arial"/>
              </a:rPr>
              <a:t> - </a:t>
            </a:r>
            <a:r>
              <a:rPr lang="de-DE" sz="1100"/>
              <a:t>Dummy Tool</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36ed5b34664_0_8"/>
          <p:cNvSpPr txBox="1">
            <a:spLocks noGrp="1"/>
          </p:cNvSpPr>
          <p:nvPr>
            <p:ph type="title"/>
          </p:nvPr>
        </p:nvSpPr>
        <p:spPr>
          <a:xfrm>
            <a:off x="319090" y="972000"/>
            <a:ext cx="8508900" cy="384900"/>
          </a:xfrm>
          <a:prstGeom prst="rect">
            <a:avLst/>
          </a:prstGeom>
          <a:noFill/>
          <a:ln>
            <a:noFill/>
          </a:ln>
        </p:spPr>
        <p:txBody>
          <a:bodyPr spcFirstLastPara="1" wrap="square" lIns="0" tIns="0" rIns="0" bIns="0" anchor="t" anchorCtr="0">
            <a:spAutoFit/>
          </a:bodyPr>
          <a:lstStyle/>
          <a:p>
            <a:pPr marL="0" lvl="0" indent="0" algn="l" rtl="0">
              <a:lnSpc>
                <a:spcPct val="128000"/>
              </a:lnSpc>
              <a:spcBef>
                <a:spcPts val="0"/>
              </a:spcBef>
              <a:spcAft>
                <a:spcPts val="0"/>
              </a:spcAft>
              <a:buSzPts val="1400"/>
              <a:buNone/>
            </a:pPr>
            <a:r>
              <a:rPr lang="de-DE" b="1"/>
              <a:t>LangGraph Agent System - Architecture</a:t>
            </a:r>
            <a:endParaRPr b="1"/>
          </a:p>
        </p:txBody>
      </p:sp>
      <p:sp>
        <p:nvSpPr>
          <p:cNvPr id="321" name="Google Shape;321;g36ed5b34664_0_8"/>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de-DE"/>
              <a:t>17</a:t>
            </a:fld>
            <a:endParaRPr/>
          </a:p>
        </p:txBody>
      </p:sp>
      <p:sp>
        <p:nvSpPr>
          <p:cNvPr id="322" name="Google Shape;322;g36ed5b34664_0_8"/>
          <p:cNvSpPr txBox="1"/>
          <p:nvPr/>
        </p:nvSpPr>
        <p:spPr>
          <a:xfrm>
            <a:off x="4572000" y="1466075"/>
            <a:ext cx="3885300" cy="2895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SzPts val="1400"/>
              <a:buChar char="●"/>
            </a:pPr>
            <a:r>
              <a:rPr lang="de-DE"/>
              <a:t>First step, create a </a:t>
            </a:r>
            <a:r>
              <a:rPr lang="de-DE" b="1"/>
              <a:t>single agent system</a:t>
            </a:r>
            <a:r>
              <a:rPr lang="de-DE"/>
              <a:t>.</a:t>
            </a:r>
            <a:endParaRPr/>
          </a:p>
          <a:p>
            <a:pPr marL="457200" marR="0" lvl="0" indent="0" algn="l" rtl="0">
              <a:lnSpc>
                <a:spcPct val="100000"/>
              </a:lnSpc>
              <a:spcBef>
                <a:spcPts val="0"/>
              </a:spcBef>
              <a:spcAft>
                <a:spcPts val="0"/>
              </a:spcAft>
              <a:buNone/>
            </a:pPr>
            <a:endParaRPr/>
          </a:p>
          <a:p>
            <a:pPr marL="457200" marR="0" lvl="0" indent="-317500" algn="l" rtl="0">
              <a:lnSpc>
                <a:spcPct val="100000"/>
              </a:lnSpc>
              <a:spcBef>
                <a:spcPts val="0"/>
              </a:spcBef>
              <a:spcAft>
                <a:spcPts val="0"/>
              </a:spcAft>
              <a:buSzPts val="1400"/>
              <a:buChar char="●"/>
            </a:pPr>
            <a:r>
              <a:rPr lang="de-DE"/>
              <a:t>Agent responsible for usage of dummy tools.</a:t>
            </a:r>
            <a:endParaRPr/>
          </a:p>
          <a:p>
            <a:pPr marL="457200" marR="0" lvl="0" indent="0" algn="l" rtl="0">
              <a:lnSpc>
                <a:spcPct val="100000"/>
              </a:lnSpc>
              <a:spcBef>
                <a:spcPts val="0"/>
              </a:spcBef>
              <a:spcAft>
                <a:spcPts val="0"/>
              </a:spcAft>
              <a:buNone/>
            </a:pPr>
            <a:endParaRPr/>
          </a:p>
          <a:p>
            <a:pPr marL="457200" marR="0" lvl="0" indent="-317500" algn="l" rtl="0">
              <a:lnSpc>
                <a:spcPct val="100000"/>
              </a:lnSpc>
              <a:spcBef>
                <a:spcPts val="0"/>
              </a:spcBef>
              <a:spcAft>
                <a:spcPts val="0"/>
              </a:spcAft>
              <a:buSzPts val="1400"/>
              <a:buChar char="●"/>
            </a:pPr>
            <a:r>
              <a:rPr lang="de-DE" b="1"/>
              <a:t>Test tool calling</a:t>
            </a:r>
            <a:r>
              <a:rPr lang="de-DE"/>
              <a:t> by different models. [3]</a:t>
            </a:r>
            <a:endParaRPr/>
          </a:p>
          <a:p>
            <a:pPr marL="457200" marR="0" lvl="0" indent="0" algn="l" rtl="0">
              <a:lnSpc>
                <a:spcPct val="100000"/>
              </a:lnSpc>
              <a:spcBef>
                <a:spcPts val="0"/>
              </a:spcBef>
              <a:spcAft>
                <a:spcPts val="0"/>
              </a:spcAft>
              <a:buNone/>
            </a:pPr>
            <a:endParaRPr/>
          </a:p>
          <a:p>
            <a:pPr marL="457200" marR="0" lvl="0" indent="-317500" algn="l" rtl="0">
              <a:lnSpc>
                <a:spcPct val="100000"/>
              </a:lnSpc>
              <a:spcBef>
                <a:spcPts val="0"/>
              </a:spcBef>
              <a:spcAft>
                <a:spcPts val="0"/>
              </a:spcAft>
              <a:buSzPts val="1400"/>
              <a:buChar char="●"/>
            </a:pPr>
            <a:r>
              <a:rPr lang="de-DE" b="1"/>
              <a:t>Test output</a:t>
            </a:r>
            <a:r>
              <a:rPr lang="de-DE"/>
              <a:t> by different models.</a:t>
            </a:r>
            <a:endParaRPr/>
          </a:p>
        </p:txBody>
      </p:sp>
      <p:sp>
        <p:nvSpPr>
          <p:cNvPr id="323" name="Google Shape;323;g36ed5b34664_0_8"/>
          <p:cNvSpPr txBox="1"/>
          <p:nvPr/>
        </p:nvSpPr>
        <p:spPr>
          <a:xfrm>
            <a:off x="6457575" y="4814925"/>
            <a:ext cx="2221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Speaker: </a:t>
            </a:r>
            <a:r>
              <a:rPr lang="de-DE" sz="1100">
                <a:solidFill>
                  <a:schemeClr val="dk1"/>
                </a:solidFill>
              </a:rPr>
              <a:t>Eduardo</a:t>
            </a:r>
            <a:r>
              <a:rPr lang="de-DE" sz="1100" b="0" i="0" u="none" strike="noStrike" cap="none">
                <a:solidFill>
                  <a:schemeClr val="dk1"/>
                </a:solidFill>
                <a:latin typeface="Arial"/>
                <a:ea typeface="Arial"/>
                <a:cs typeface="Arial"/>
                <a:sym typeface="Arial"/>
              </a:rPr>
              <a:t> (0380</a:t>
            </a:r>
            <a:r>
              <a:rPr lang="de-DE" sz="1100">
                <a:solidFill>
                  <a:schemeClr val="dk1"/>
                </a:solidFill>
              </a:rPr>
              <a:t>5057</a:t>
            </a:r>
            <a:r>
              <a:rPr lang="de-DE" sz="1100" b="0" i="0" u="none" strike="noStrike" cap="none">
                <a:solidFill>
                  <a:schemeClr val="dk1"/>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p:txBody>
      </p:sp>
      <p:pic>
        <p:nvPicPr>
          <p:cNvPr id="324" name="Google Shape;324;g36ed5b34664_0_8"/>
          <p:cNvPicPr preferRelativeResize="0"/>
          <p:nvPr/>
        </p:nvPicPr>
        <p:blipFill>
          <a:blip r:embed="rId3">
            <a:alphaModFix/>
          </a:blip>
          <a:stretch>
            <a:fillRect/>
          </a:stretch>
        </p:blipFill>
        <p:spPr>
          <a:xfrm>
            <a:off x="621900" y="1522238"/>
            <a:ext cx="2407875" cy="2783275"/>
          </a:xfrm>
          <a:prstGeom prst="rect">
            <a:avLst/>
          </a:prstGeom>
          <a:noFill/>
          <a:ln>
            <a:noFill/>
          </a:ln>
        </p:spPr>
      </p:pic>
      <p:sp>
        <p:nvSpPr>
          <p:cNvPr id="325" name="Google Shape;325;g36ed5b34664_0_8"/>
          <p:cNvSpPr txBox="1"/>
          <p:nvPr/>
        </p:nvSpPr>
        <p:spPr>
          <a:xfrm>
            <a:off x="1269432" y="4361675"/>
            <a:ext cx="1591800" cy="38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Fig. </a:t>
            </a:r>
            <a:r>
              <a:rPr lang="de-DE" sz="1100"/>
              <a:t>10</a:t>
            </a:r>
            <a:r>
              <a:rPr lang="de-DE" sz="1100" b="0" i="0" u="none" strike="noStrike" cap="none">
                <a:solidFill>
                  <a:srgbClr val="000000"/>
                </a:solidFill>
                <a:latin typeface="Arial"/>
                <a:ea typeface="Arial"/>
                <a:cs typeface="Arial"/>
                <a:sym typeface="Arial"/>
              </a:rPr>
              <a:t> - </a:t>
            </a:r>
            <a:r>
              <a:rPr lang="de-DE" sz="1100"/>
              <a:t>Single Agent</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36ed5b34664_0_15"/>
          <p:cNvSpPr txBox="1">
            <a:spLocks noGrp="1"/>
          </p:cNvSpPr>
          <p:nvPr>
            <p:ph type="title"/>
          </p:nvPr>
        </p:nvSpPr>
        <p:spPr>
          <a:xfrm>
            <a:off x="319090" y="972000"/>
            <a:ext cx="8508900" cy="384900"/>
          </a:xfrm>
          <a:prstGeom prst="rect">
            <a:avLst/>
          </a:prstGeom>
          <a:noFill/>
          <a:ln>
            <a:noFill/>
          </a:ln>
        </p:spPr>
        <p:txBody>
          <a:bodyPr spcFirstLastPara="1" wrap="square" lIns="0" tIns="0" rIns="0" bIns="0" anchor="t" anchorCtr="0">
            <a:spAutoFit/>
          </a:bodyPr>
          <a:lstStyle/>
          <a:p>
            <a:pPr marL="0" lvl="0" indent="0" algn="l" rtl="0">
              <a:lnSpc>
                <a:spcPct val="128000"/>
              </a:lnSpc>
              <a:spcBef>
                <a:spcPts val="0"/>
              </a:spcBef>
              <a:spcAft>
                <a:spcPts val="0"/>
              </a:spcAft>
              <a:buSzPts val="1400"/>
              <a:buNone/>
            </a:pPr>
            <a:r>
              <a:rPr lang="de-DE" b="1"/>
              <a:t>LangGraph Agent System - Results</a:t>
            </a:r>
            <a:endParaRPr b="1"/>
          </a:p>
        </p:txBody>
      </p:sp>
      <p:sp>
        <p:nvSpPr>
          <p:cNvPr id="331" name="Google Shape;331;g36ed5b34664_0_15"/>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de-DE"/>
              <a:t>18</a:t>
            </a:fld>
            <a:endParaRPr/>
          </a:p>
        </p:txBody>
      </p:sp>
      <p:sp>
        <p:nvSpPr>
          <p:cNvPr id="332" name="Google Shape;332;g36ed5b34664_0_15"/>
          <p:cNvSpPr txBox="1"/>
          <p:nvPr/>
        </p:nvSpPr>
        <p:spPr>
          <a:xfrm>
            <a:off x="319100" y="1939975"/>
            <a:ext cx="4010700" cy="21201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SzPts val="1400"/>
              <a:buChar char="●"/>
            </a:pPr>
            <a:r>
              <a:rPr lang="de-DE"/>
              <a:t>Model calls the correct tool!</a:t>
            </a:r>
            <a:endParaRPr/>
          </a:p>
          <a:p>
            <a:pPr marL="457200" marR="0" lvl="0" indent="0" algn="l" rtl="0">
              <a:lnSpc>
                <a:spcPct val="100000"/>
              </a:lnSpc>
              <a:spcBef>
                <a:spcPts val="0"/>
              </a:spcBef>
              <a:spcAft>
                <a:spcPts val="0"/>
              </a:spcAft>
              <a:buNone/>
            </a:pPr>
            <a:endParaRPr/>
          </a:p>
          <a:p>
            <a:pPr marL="457200" marR="0" lvl="0" indent="-317500" algn="l" rtl="0">
              <a:lnSpc>
                <a:spcPct val="100000"/>
              </a:lnSpc>
              <a:spcBef>
                <a:spcPts val="0"/>
              </a:spcBef>
              <a:spcAft>
                <a:spcPts val="0"/>
              </a:spcAft>
              <a:buSzPts val="1400"/>
              <a:buChar char="●"/>
            </a:pPr>
            <a:r>
              <a:rPr lang="de-DE"/>
              <a:t>The output from the tool is usually always right since it is basic python tool calling.</a:t>
            </a:r>
            <a:endParaRPr/>
          </a:p>
          <a:p>
            <a:pPr marL="457200" marR="0" lvl="0" indent="0" algn="l" rtl="0">
              <a:lnSpc>
                <a:spcPct val="100000"/>
              </a:lnSpc>
              <a:spcBef>
                <a:spcPts val="0"/>
              </a:spcBef>
              <a:spcAft>
                <a:spcPts val="0"/>
              </a:spcAft>
              <a:buNone/>
            </a:pPr>
            <a:endParaRPr/>
          </a:p>
          <a:p>
            <a:pPr marL="457200" marR="0" lvl="0" indent="-317500" algn="l" rtl="0">
              <a:lnSpc>
                <a:spcPct val="100000"/>
              </a:lnSpc>
              <a:spcBef>
                <a:spcPts val="0"/>
              </a:spcBef>
              <a:spcAft>
                <a:spcPts val="0"/>
              </a:spcAft>
              <a:buSzPts val="1400"/>
              <a:buChar char="●"/>
            </a:pPr>
            <a:r>
              <a:rPr lang="de-DE"/>
              <a:t>ReAct model correctly explains the formula.</a:t>
            </a:r>
            <a:endParaRPr/>
          </a:p>
        </p:txBody>
      </p:sp>
      <p:sp>
        <p:nvSpPr>
          <p:cNvPr id="333" name="Google Shape;333;g36ed5b34664_0_15"/>
          <p:cNvSpPr txBox="1"/>
          <p:nvPr/>
        </p:nvSpPr>
        <p:spPr>
          <a:xfrm>
            <a:off x="6457575" y="4814925"/>
            <a:ext cx="2221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Speaker: </a:t>
            </a:r>
            <a:r>
              <a:rPr lang="de-DE" sz="1100">
                <a:solidFill>
                  <a:schemeClr val="dk1"/>
                </a:solidFill>
              </a:rPr>
              <a:t>Eduardo</a:t>
            </a:r>
            <a:r>
              <a:rPr lang="de-DE" sz="1100" b="0" i="0" u="none" strike="noStrike" cap="none">
                <a:solidFill>
                  <a:schemeClr val="dk1"/>
                </a:solidFill>
                <a:latin typeface="Arial"/>
                <a:ea typeface="Arial"/>
                <a:cs typeface="Arial"/>
                <a:sym typeface="Arial"/>
              </a:rPr>
              <a:t> (0380</a:t>
            </a:r>
            <a:r>
              <a:rPr lang="de-DE" sz="1100">
                <a:solidFill>
                  <a:schemeClr val="dk1"/>
                </a:solidFill>
              </a:rPr>
              <a:t>5057</a:t>
            </a:r>
            <a:r>
              <a:rPr lang="de-DE" sz="1100" b="0" i="0" u="none" strike="noStrike" cap="none">
                <a:solidFill>
                  <a:schemeClr val="dk1"/>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p:txBody>
      </p:sp>
      <p:pic>
        <p:nvPicPr>
          <p:cNvPr id="334" name="Google Shape;334;g36ed5b34664_0_15"/>
          <p:cNvPicPr preferRelativeResize="0"/>
          <p:nvPr/>
        </p:nvPicPr>
        <p:blipFill rotWithShape="1">
          <a:blip r:embed="rId3">
            <a:alphaModFix/>
          </a:blip>
          <a:srcRect l="51136"/>
          <a:stretch/>
        </p:blipFill>
        <p:spPr>
          <a:xfrm>
            <a:off x="4572000" y="1441575"/>
            <a:ext cx="3946675" cy="31169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36ed5b34664_0_35"/>
          <p:cNvSpPr txBox="1">
            <a:spLocks noGrp="1"/>
          </p:cNvSpPr>
          <p:nvPr>
            <p:ph type="title"/>
          </p:nvPr>
        </p:nvSpPr>
        <p:spPr>
          <a:xfrm>
            <a:off x="319090" y="972000"/>
            <a:ext cx="8508900" cy="384900"/>
          </a:xfrm>
          <a:prstGeom prst="rect">
            <a:avLst/>
          </a:prstGeom>
          <a:noFill/>
          <a:ln>
            <a:noFill/>
          </a:ln>
        </p:spPr>
        <p:txBody>
          <a:bodyPr spcFirstLastPara="1" wrap="square" lIns="0" tIns="0" rIns="0" bIns="0" anchor="t" anchorCtr="0">
            <a:spAutoFit/>
          </a:bodyPr>
          <a:lstStyle/>
          <a:p>
            <a:pPr marL="0" lvl="0" indent="0" algn="l" rtl="0">
              <a:lnSpc>
                <a:spcPct val="128000"/>
              </a:lnSpc>
              <a:spcBef>
                <a:spcPts val="0"/>
              </a:spcBef>
              <a:spcAft>
                <a:spcPts val="0"/>
              </a:spcAft>
              <a:buSzPts val="1400"/>
              <a:buNone/>
            </a:pPr>
            <a:r>
              <a:rPr lang="de-DE" b="1"/>
              <a:t>LangGraph Agent System - Results</a:t>
            </a:r>
            <a:endParaRPr b="1"/>
          </a:p>
        </p:txBody>
      </p:sp>
      <p:sp>
        <p:nvSpPr>
          <p:cNvPr id="340" name="Google Shape;340;g36ed5b34664_0_35"/>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de-DE"/>
              <a:t>19</a:t>
            </a:fld>
            <a:endParaRPr/>
          </a:p>
        </p:txBody>
      </p:sp>
      <p:sp>
        <p:nvSpPr>
          <p:cNvPr id="341" name="Google Shape;341;g36ed5b34664_0_35"/>
          <p:cNvSpPr txBox="1"/>
          <p:nvPr/>
        </p:nvSpPr>
        <p:spPr>
          <a:xfrm>
            <a:off x="6457575" y="4814925"/>
            <a:ext cx="2221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Speaker: </a:t>
            </a:r>
            <a:r>
              <a:rPr lang="de-DE" sz="1100">
                <a:solidFill>
                  <a:schemeClr val="dk1"/>
                </a:solidFill>
              </a:rPr>
              <a:t>Eduardo</a:t>
            </a:r>
            <a:r>
              <a:rPr lang="de-DE" sz="1100" b="0" i="0" u="none" strike="noStrike" cap="none">
                <a:solidFill>
                  <a:schemeClr val="dk1"/>
                </a:solidFill>
                <a:latin typeface="Arial"/>
                <a:ea typeface="Arial"/>
                <a:cs typeface="Arial"/>
                <a:sym typeface="Arial"/>
              </a:rPr>
              <a:t> (0380</a:t>
            </a:r>
            <a:r>
              <a:rPr lang="de-DE" sz="1100">
                <a:solidFill>
                  <a:schemeClr val="dk1"/>
                </a:solidFill>
              </a:rPr>
              <a:t>5057</a:t>
            </a:r>
            <a:r>
              <a:rPr lang="de-DE" sz="1100" b="0" i="0" u="none" strike="noStrike" cap="none">
                <a:solidFill>
                  <a:schemeClr val="dk1"/>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p:txBody>
      </p:sp>
      <p:pic>
        <p:nvPicPr>
          <p:cNvPr id="342" name="Google Shape;342;g36ed5b34664_0_35"/>
          <p:cNvPicPr preferRelativeResize="0"/>
          <p:nvPr/>
        </p:nvPicPr>
        <p:blipFill>
          <a:blip r:embed="rId3">
            <a:alphaModFix/>
          </a:blip>
          <a:stretch>
            <a:fillRect/>
          </a:stretch>
        </p:blipFill>
        <p:spPr>
          <a:xfrm>
            <a:off x="2929825" y="1403913"/>
            <a:ext cx="5748951" cy="3204350"/>
          </a:xfrm>
          <a:prstGeom prst="rect">
            <a:avLst/>
          </a:prstGeom>
          <a:noFill/>
          <a:ln>
            <a:noFill/>
          </a:ln>
        </p:spPr>
      </p:pic>
      <p:sp>
        <p:nvSpPr>
          <p:cNvPr id="343" name="Google Shape;343;g36ed5b34664_0_35"/>
          <p:cNvSpPr txBox="1"/>
          <p:nvPr/>
        </p:nvSpPr>
        <p:spPr>
          <a:xfrm>
            <a:off x="319100" y="1669650"/>
            <a:ext cx="2500200" cy="2531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SzPts val="1400"/>
              <a:buChar char="●"/>
            </a:pPr>
            <a:r>
              <a:rPr lang="de-DE"/>
              <a:t>Possible to check reasoning process of model.</a:t>
            </a:r>
            <a:endParaRPr/>
          </a:p>
          <a:p>
            <a:pPr marL="457200" marR="0" lvl="0" indent="0" algn="l" rtl="0">
              <a:lnSpc>
                <a:spcPct val="100000"/>
              </a:lnSpc>
              <a:spcBef>
                <a:spcPts val="0"/>
              </a:spcBef>
              <a:spcAft>
                <a:spcPts val="0"/>
              </a:spcAft>
              <a:buNone/>
            </a:pPr>
            <a:endParaRPr/>
          </a:p>
          <a:p>
            <a:pPr marL="457200" marR="0" lvl="0" indent="-317500" algn="l" rtl="0">
              <a:lnSpc>
                <a:spcPct val="100000"/>
              </a:lnSpc>
              <a:spcBef>
                <a:spcPts val="0"/>
              </a:spcBef>
              <a:spcAft>
                <a:spcPts val="0"/>
              </a:spcAft>
              <a:buSzPts val="1400"/>
              <a:buChar char="●"/>
            </a:pPr>
            <a:r>
              <a:rPr lang="de-DE"/>
              <a:t>Capture reasoning errors early.</a:t>
            </a:r>
            <a:endParaRPr/>
          </a:p>
          <a:p>
            <a:pPr marL="457200" marR="0" lvl="0" indent="0" algn="l" rtl="0">
              <a:lnSpc>
                <a:spcPct val="100000"/>
              </a:lnSpc>
              <a:spcBef>
                <a:spcPts val="0"/>
              </a:spcBef>
              <a:spcAft>
                <a:spcPts val="0"/>
              </a:spcAft>
              <a:buNone/>
            </a:pPr>
            <a:endParaRPr/>
          </a:p>
          <a:p>
            <a:pPr marL="457200" marR="0" lvl="0" indent="-317500" algn="l" rtl="0">
              <a:lnSpc>
                <a:spcPct val="100000"/>
              </a:lnSpc>
              <a:spcBef>
                <a:spcPts val="0"/>
              </a:spcBef>
              <a:spcAft>
                <a:spcPts val="0"/>
              </a:spcAft>
              <a:buSzPts val="1400"/>
              <a:buChar char="●"/>
            </a:pPr>
            <a:r>
              <a:rPr lang="de-DE"/>
              <a:t>Very important for next step of development.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 descr="TUM_Glockenturm.tif"/>
          <p:cNvPicPr preferRelativeResize="0"/>
          <p:nvPr/>
        </p:nvPicPr>
        <p:blipFill rotWithShape="1">
          <a:blip r:embed="rId3">
            <a:alphaModFix/>
          </a:blip>
          <a:srcRect/>
          <a:stretch/>
        </p:blipFill>
        <p:spPr>
          <a:xfrm>
            <a:off x="4975215" y="1476375"/>
            <a:ext cx="3819542" cy="3333750"/>
          </a:xfrm>
          <a:prstGeom prst="rect">
            <a:avLst/>
          </a:prstGeom>
          <a:noFill/>
          <a:ln>
            <a:noFill/>
          </a:ln>
        </p:spPr>
      </p:pic>
      <p:sp>
        <p:nvSpPr>
          <p:cNvPr id="109" name="Google Shape;109;p1"/>
          <p:cNvSpPr txBox="1">
            <a:spLocks noGrp="1"/>
          </p:cNvSpPr>
          <p:nvPr>
            <p:ph type="title"/>
          </p:nvPr>
        </p:nvSpPr>
        <p:spPr>
          <a:xfrm>
            <a:off x="319075" y="879950"/>
            <a:ext cx="8508900" cy="1023300"/>
          </a:xfrm>
          <a:prstGeom prst="rect">
            <a:avLst/>
          </a:prstGeom>
          <a:noFill/>
          <a:ln>
            <a:noFill/>
          </a:ln>
        </p:spPr>
        <p:txBody>
          <a:bodyPr spcFirstLastPara="1" wrap="square" lIns="0" tIns="0" rIns="0" bIns="0" anchor="t" anchorCtr="0">
            <a:noAutofit/>
          </a:bodyPr>
          <a:lstStyle/>
          <a:p>
            <a:pPr marL="0" lvl="0" indent="0" algn="l" rtl="0">
              <a:lnSpc>
                <a:spcPct val="128000"/>
              </a:lnSpc>
              <a:spcBef>
                <a:spcPts val="0"/>
              </a:spcBef>
              <a:spcAft>
                <a:spcPts val="0"/>
              </a:spcAft>
              <a:buSzPts val="1400"/>
              <a:buNone/>
            </a:pPr>
            <a:r>
              <a:rPr lang="de-DE" b="1"/>
              <a:t>Festo Plant for Discrete Manufacturing:</a:t>
            </a:r>
            <a:endParaRPr b="1"/>
          </a:p>
          <a:p>
            <a:pPr marL="0" lvl="0" indent="0" algn="l" rtl="0">
              <a:lnSpc>
                <a:spcPct val="128000"/>
              </a:lnSpc>
              <a:spcBef>
                <a:spcPts val="0"/>
              </a:spcBef>
              <a:spcAft>
                <a:spcPts val="0"/>
              </a:spcAft>
              <a:buSzPts val="1400"/>
              <a:buNone/>
            </a:pPr>
            <a:r>
              <a:rPr lang="de-DE" sz="1800"/>
              <a:t>Developing Simulation Models for Industrial Copilot</a:t>
            </a:r>
            <a:endParaRPr sz="1800"/>
          </a:p>
          <a:p>
            <a:pPr marL="0" lvl="0" indent="0" algn="l" rtl="0">
              <a:lnSpc>
                <a:spcPct val="128000"/>
              </a:lnSpc>
              <a:spcBef>
                <a:spcPts val="0"/>
              </a:spcBef>
              <a:spcAft>
                <a:spcPts val="0"/>
              </a:spcAft>
              <a:buSzPts val="1400"/>
              <a:buNone/>
            </a:pPr>
            <a:r>
              <a:rPr lang="de-DE"/>
              <a:t>  </a:t>
            </a:r>
            <a:endParaRPr/>
          </a:p>
        </p:txBody>
      </p:sp>
      <p:sp>
        <p:nvSpPr>
          <p:cNvPr id="110" name="Google Shape;110;p1"/>
          <p:cNvSpPr txBox="1">
            <a:spLocks noGrp="1"/>
          </p:cNvSpPr>
          <p:nvPr>
            <p:ph type="body" idx="1"/>
          </p:nvPr>
        </p:nvSpPr>
        <p:spPr>
          <a:xfrm>
            <a:off x="319075" y="3307925"/>
            <a:ext cx="8508900" cy="17250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SzPts val="1400"/>
              <a:buNone/>
            </a:pPr>
            <a:r>
              <a:rPr lang="de-DE" sz="1100"/>
              <a:t>Presentation by MSc. Computational Mechanics students:</a:t>
            </a:r>
            <a:endParaRPr sz="1100"/>
          </a:p>
          <a:p>
            <a:pPr marL="0" lvl="0" indent="0" algn="l" rtl="0">
              <a:lnSpc>
                <a:spcPct val="150000"/>
              </a:lnSpc>
              <a:spcBef>
                <a:spcPts val="0"/>
              </a:spcBef>
              <a:spcAft>
                <a:spcPts val="0"/>
              </a:spcAft>
              <a:buSzPts val="1400"/>
              <a:buNone/>
            </a:pPr>
            <a:r>
              <a:rPr lang="de-DE" sz="1100"/>
              <a:t>Adrián Almohalla (03804037)</a:t>
            </a:r>
            <a:endParaRPr sz="1100"/>
          </a:p>
          <a:p>
            <a:pPr marL="0" lvl="0" indent="0" algn="l" rtl="0">
              <a:lnSpc>
                <a:spcPct val="150000"/>
              </a:lnSpc>
              <a:spcBef>
                <a:spcPts val="0"/>
              </a:spcBef>
              <a:spcAft>
                <a:spcPts val="0"/>
              </a:spcAft>
              <a:buSzPts val="1400"/>
              <a:buNone/>
            </a:pPr>
            <a:r>
              <a:rPr lang="de-DE" sz="1100"/>
              <a:t>Eduardo Silva (03805057)</a:t>
            </a:r>
            <a:endParaRPr sz="1100"/>
          </a:p>
          <a:p>
            <a:pPr marL="0" lvl="0" indent="0" algn="l" rtl="0">
              <a:lnSpc>
                <a:spcPct val="150000"/>
              </a:lnSpc>
              <a:spcBef>
                <a:spcPts val="0"/>
              </a:spcBef>
              <a:spcAft>
                <a:spcPts val="0"/>
              </a:spcAft>
              <a:buSzPts val="1400"/>
              <a:buNone/>
            </a:pPr>
            <a:r>
              <a:rPr lang="de-DE" sz="1100"/>
              <a:t>Nien-Ying Lin (03803153)</a:t>
            </a:r>
            <a:endParaRPr sz="1100"/>
          </a:p>
          <a:p>
            <a:pPr marL="0" lvl="0" indent="0" algn="l" rtl="0">
              <a:lnSpc>
                <a:spcPct val="150000"/>
              </a:lnSpc>
              <a:spcBef>
                <a:spcPts val="0"/>
              </a:spcBef>
              <a:spcAft>
                <a:spcPts val="0"/>
              </a:spcAft>
              <a:buSzPts val="1400"/>
              <a:buNone/>
            </a:pPr>
            <a:endParaRPr sz="1100"/>
          </a:p>
          <a:p>
            <a:pPr marL="0" lvl="0" indent="0" algn="l" rtl="0">
              <a:lnSpc>
                <a:spcPct val="150000"/>
              </a:lnSpc>
              <a:spcBef>
                <a:spcPts val="0"/>
              </a:spcBef>
              <a:spcAft>
                <a:spcPts val="0"/>
              </a:spcAft>
              <a:buSzPts val="1400"/>
              <a:buNone/>
            </a:pPr>
            <a:r>
              <a:rPr lang="de-DE" sz="1100"/>
              <a:t>Monitored and coordinated by:</a:t>
            </a:r>
            <a:endParaRPr sz="1100"/>
          </a:p>
          <a:p>
            <a:pPr marL="0" lvl="0" indent="0" algn="l" rtl="0">
              <a:lnSpc>
                <a:spcPct val="150000"/>
              </a:lnSpc>
              <a:spcBef>
                <a:spcPts val="0"/>
              </a:spcBef>
              <a:spcAft>
                <a:spcPts val="0"/>
              </a:spcAft>
              <a:buSzPts val="1400"/>
              <a:buNone/>
            </a:pPr>
            <a:r>
              <a:rPr lang="de-DE" sz="1100"/>
              <a:t>Mohamed Khalil</a:t>
            </a:r>
            <a:endParaRPr sz="1100"/>
          </a:p>
        </p:txBody>
      </p:sp>
      <p:sp>
        <p:nvSpPr>
          <p:cNvPr id="111" name="Google Shape;111;p1"/>
          <p:cNvSpPr txBox="1"/>
          <p:nvPr/>
        </p:nvSpPr>
        <p:spPr>
          <a:xfrm>
            <a:off x="6457575" y="4814925"/>
            <a:ext cx="2221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Speaker: </a:t>
            </a:r>
            <a:r>
              <a:rPr lang="de-DE" sz="1100" b="0" i="0" u="none" strike="noStrike" cap="none">
                <a:solidFill>
                  <a:schemeClr val="dk1"/>
                </a:solidFill>
                <a:latin typeface="Arial"/>
                <a:ea typeface="Arial"/>
                <a:cs typeface="Arial"/>
                <a:sym typeface="Arial"/>
              </a:rPr>
              <a:t>Nien-Ying (03803153)</a:t>
            </a:r>
            <a:endParaRPr sz="1200" b="0" i="0" u="none" strike="noStrike" cap="none">
              <a:solidFill>
                <a:srgbClr val="000000"/>
              </a:solidFill>
              <a:latin typeface="Arial"/>
              <a:ea typeface="Arial"/>
              <a:cs typeface="Arial"/>
              <a:sym typeface="Arial"/>
            </a:endParaRPr>
          </a:p>
        </p:txBody>
      </p:sp>
      <p:sp>
        <p:nvSpPr>
          <p:cNvPr id="112" name="Google Shape;112;p1"/>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de-DE"/>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36ed5b34664_0_58"/>
          <p:cNvSpPr txBox="1">
            <a:spLocks noGrp="1"/>
          </p:cNvSpPr>
          <p:nvPr>
            <p:ph type="title"/>
          </p:nvPr>
        </p:nvSpPr>
        <p:spPr>
          <a:xfrm>
            <a:off x="319090" y="972000"/>
            <a:ext cx="8508900" cy="384900"/>
          </a:xfrm>
          <a:prstGeom prst="rect">
            <a:avLst/>
          </a:prstGeom>
          <a:noFill/>
          <a:ln>
            <a:noFill/>
          </a:ln>
        </p:spPr>
        <p:txBody>
          <a:bodyPr spcFirstLastPara="1" wrap="square" lIns="0" tIns="0" rIns="0" bIns="0" anchor="t" anchorCtr="0">
            <a:spAutoFit/>
          </a:bodyPr>
          <a:lstStyle/>
          <a:p>
            <a:pPr marL="0" lvl="0" indent="0" algn="l" rtl="0">
              <a:lnSpc>
                <a:spcPct val="128000"/>
              </a:lnSpc>
              <a:spcBef>
                <a:spcPts val="0"/>
              </a:spcBef>
              <a:spcAft>
                <a:spcPts val="0"/>
              </a:spcAft>
              <a:buSzPts val="1400"/>
              <a:buNone/>
            </a:pPr>
            <a:r>
              <a:rPr lang="de-DE" b="1"/>
              <a:t>Next Steps </a:t>
            </a:r>
            <a:endParaRPr b="1"/>
          </a:p>
        </p:txBody>
      </p:sp>
      <p:sp>
        <p:nvSpPr>
          <p:cNvPr id="349" name="Google Shape;349;g36ed5b34664_0_58"/>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de-DE"/>
              <a:t>20</a:t>
            </a:fld>
            <a:endParaRPr/>
          </a:p>
        </p:txBody>
      </p:sp>
      <p:sp>
        <p:nvSpPr>
          <p:cNvPr id="350" name="Google Shape;350;g36ed5b34664_0_58"/>
          <p:cNvSpPr txBox="1"/>
          <p:nvPr/>
        </p:nvSpPr>
        <p:spPr>
          <a:xfrm>
            <a:off x="610500" y="1511700"/>
            <a:ext cx="3440400" cy="21201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SzPts val="1400"/>
              <a:buChar char="●"/>
            </a:pPr>
            <a:r>
              <a:rPr lang="de-DE"/>
              <a:t>Implement tools for degradation and failure of drilling bit.</a:t>
            </a:r>
            <a:endParaRPr/>
          </a:p>
          <a:p>
            <a:pPr marL="0" marR="0" lvl="0" indent="0" algn="l" rtl="0">
              <a:lnSpc>
                <a:spcPct val="100000"/>
              </a:lnSpc>
              <a:spcBef>
                <a:spcPts val="0"/>
              </a:spcBef>
              <a:spcAft>
                <a:spcPts val="0"/>
              </a:spcAft>
              <a:buNone/>
            </a:pPr>
            <a:endParaRPr/>
          </a:p>
          <a:p>
            <a:pPr marL="457200" marR="0" lvl="0" indent="-317500" algn="l" rtl="0">
              <a:lnSpc>
                <a:spcPct val="100000"/>
              </a:lnSpc>
              <a:spcBef>
                <a:spcPts val="0"/>
              </a:spcBef>
              <a:spcAft>
                <a:spcPts val="0"/>
              </a:spcAft>
              <a:buSzPts val="1400"/>
              <a:buChar char="●"/>
            </a:pPr>
            <a:r>
              <a:rPr lang="de-DE"/>
              <a:t>Evaluate how to predict quality of drilling based on these aspects.</a:t>
            </a:r>
            <a:endParaRPr/>
          </a:p>
          <a:p>
            <a:pPr marL="457200" marR="0" lvl="0" indent="0" algn="l" rtl="0">
              <a:lnSpc>
                <a:spcPct val="100000"/>
              </a:lnSpc>
              <a:spcBef>
                <a:spcPts val="0"/>
              </a:spcBef>
              <a:spcAft>
                <a:spcPts val="0"/>
              </a:spcAft>
              <a:buNone/>
            </a:pPr>
            <a:endParaRPr/>
          </a:p>
          <a:p>
            <a:pPr marL="457200" marR="0" lvl="0" indent="-317500" algn="l" rtl="0">
              <a:lnSpc>
                <a:spcPct val="100000"/>
              </a:lnSpc>
              <a:spcBef>
                <a:spcPts val="0"/>
              </a:spcBef>
              <a:spcAft>
                <a:spcPts val="0"/>
              </a:spcAft>
              <a:buSzPts val="1400"/>
              <a:buChar char="●"/>
            </a:pPr>
            <a:r>
              <a:rPr lang="de-DE"/>
              <a:t>Expand single-agent calls to multi-agents systems or more complex architectures.</a:t>
            </a:r>
            <a:endParaRPr/>
          </a:p>
          <a:p>
            <a:pPr marL="457200" marR="0" lvl="0" indent="0" algn="l" rtl="0">
              <a:lnSpc>
                <a:spcPct val="100000"/>
              </a:lnSpc>
              <a:spcBef>
                <a:spcPts val="0"/>
              </a:spcBef>
              <a:spcAft>
                <a:spcPts val="0"/>
              </a:spcAft>
              <a:buNone/>
            </a:pPr>
            <a:endParaRPr/>
          </a:p>
          <a:p>
            <a:pPr marL="457200" marR="0" lvl="0" indent="-317500" algn="l" rtl="0">
              <a:lnSpc>
                <a:spcPct val="100000"/>
              </a:lnSpc>
              <a:spcBef>
                <a:spcPts val="0"/>
              </a:spcBef>
              <a:spcAft>
                <a:spcPts val="0"/>
              </a:spcAft>
              <a:buSzPts val="1400"/>
              <a:buChar char="●"/>
            </a:pPr>
            <a:r>
              <a:rPr lang="de-DE"/>
              <a:t>Evaluate Prompt Engineering and Features Importance.</a:t>
            </a:r>
            <a:endParaRPr/>
          </a:p>
        </p:txBody>
      </p:sp>
      <p:sp>
        <p:nvSpPr>
          <p:cNvPr id="351" name="Google Shape;351;g36ed5b34664_0_58"/>
          <p:cNvSpPr txBox="1"/>
          <p:nvPr/>
        </p:nvSpPr>
        <p:spPr>
          <a:xfrm>
            <a:off x="6457575" y="4814925"/>
            <a:ext cx="2221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Speaker: </a:t>
            </a:r>
            <a:r>
              <a:rPr lang="de-DE" sz="1100">
                <a:solidFill>
                  <a:schemeClr val="dk1"/>
                </a:solidFill>
              </a:rPr>
              <a:t>Eduardo</a:t>
            </a:r>
            <a:r>
              <a:rPr lang="de-DE" sz="1100" b="0" i="0" u="none" strike="noStrike" cap="none">
                <a:solidFill>
                  <a:schemeClr val="dk1"/>
                </a:solidFill>
                <a:latin typeface="Arial"/>
                <a:ea typeface="Arial"/>
                <a:cs typeface="Arial"/>
                <a:sym typeface="Arial"/>
              </a:rPr>
              <a:t> (0380</a:t>
            </a:r>
            <a:r>
              <a:rPr lang="de-DE" sz="1100">
                <a:solidFill>
                  <a:schemeClr val="dk1"/>
                </a:solidFill>
              </a:rPr>
              <a:t>5057</a:t>
            </a:r>
            <a:r>
              <a:rPr lang="de-DE" sz="1100" b="0" i="0" u="none" strike="noStrike" cap="none">
                <a:solidFill>
                  <a:schemeClr val="dk1"/>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p:txBody>
      </p:sp>
      <p:pic>
        <p:nvPicPr>
          <p:cNvPr id="352" name="Google Shape;352;g36ed5b34664_0_58"/>
          <p:cNvPicPr preferRelativeResize="0"/>
          <p:nvPr/>
        </p:nvPicPr>
        <p:blipFill rotWithShape="1">
          <a:blip r:embed="rId3">
            <a:alphaModFix/>
          </a:blip>
          <a:srcRect r="2286"/>
          <a:stretch/>
        </p:blipFill>
        <p:spPr>
          <a:xfrm>
            <a:off x="5386850" y="814851"/>
            <a:ext cx="2667100" cy="3513801"/>
          </a:xfrm>
          <a:prstGeom prst="rect">
            <a:avLst/>
          </a:prstGeom>
          <a:noFill/>
          <a:ln>
            <a:noFill/>
          </a:ln>
        </p:spPr>
      </p:pic>
      <p:sp>
        <p:nvSpPr>
          <p:cNvPr id="353" name="Google Shape;353;g36ed5b34664_0_58"/>
          <p:cNvSpPr txBox="1"/>
          <p:nvPr/>
        </p:nvSpPr>
        <p:spPr>
          <a:xfrm>
            <a:off x="5740148" y="4379325"/>
            <a:ext cx="1960500" cy="38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Fig. </a:t>
            </a:r>
            <a:r>
              <a:rPr lang="de-DE" sz="1100"/>
              <a:t>11</a:t>
            </a:r>
            <a:r>
              <a:rPr lang="de-DE" sz="1100" b="0" i="0" u="none" strike="noStrike" cap="none">
                <a:solidFill>
                  <a:srgbClr val="000000"/>
                </a:solidFill>
                <a:latin typeface="Arial"/>
                <a:ea typeface="Arial"/>
                <a:cs typeface="Arial"/>
                <a:sym typeface="Arial"/>
              </a:rPr>
              <a:t> - </a:t>
            </a:r>
            <a:r>
              <a:rPr lang="de-DE" sz="1100"/>
              <a:t>Multi-Agent System</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35499f8ff82_0_55"/>
          <p:cNvSpPr txBox="1">
            <a:spLocks noGrp="1"/>
          </p:cNvSpPr>
          <p:nvPr>
            <p:ph type="title"/>
          </p:nvPr>
        </p:nvSpPr>
        <p:spPr>
          <a:xfrm>
            <a:off x="317540" y="944925"/>
            <a:ext cx="8508900" cy="384900"/>
          </a:xfrm>
          <a:prstGeom prst="rect">
            <a:avLst/>
          </a:prstGeom>
          <a:noFill/>
          <a:ln>
            <a:noFill/>
          </a:ln>
        </p:spPr>
        <p:txBody>
          <a:bodyPr spcFirstLastPara="1" wrap="square" lIns="0" tIns="0" rIns="0" bIns="0" anchor="t" anchorCtr="0">
            <a:spAutoFit/>
          </a:bodyPr>
          <a:lstStyle/>
          <a:p>
            <a:pPr marL="0" lvl="0" indent="0" algn="l" rtl="0">
              <a:lnSpc>
                <a:spcPct val="128000"/>
              </a:lnSpc>
              <a:spcBef>
                <a:spcPts val="0"/>
              </a:spcBef>
              <a:spcAft>
                <a:spcPts val="0"/>
              </a:spcAft>
              <a:buSzPts val="1400"/>
              <a:buNone/>
            </a:pPr>
            <a:r>
              <a:rPr lang="de-DE" b="1"/>
              <a:t>Timeline</a:t>
            </a:r>
            <a:endParaRPr/>
          </a:p>
        </p:txBody>
      </p:sp>
      <p:sp>
        <p:nvSpPr>
          <p:cNvPr id="359" name="Google Shape;359;g35499f8ff82_0_55"/>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de-DE"/>
              <a:t>21</a:t>
            </a:fld>
            <a:endParaRPr/>
          </a:p>
        </p:txBody>
      </p:sp>
      <p:grpSp>
        <p:nvGrpSpPr>
          <p:cNvPr id="360" name="Google Shape;360;g35499f8ff82_0_55"/>
          <p:cNvGrpSpPr/>
          <p:nvPr/>
        </p:nvGrpSpPr>
        <p:grpSpPr>
          <a:xfrm>
            <a:off x="3425873" y="1403500"/>
            <a:ext cx="3746669" cy="2071503"/>
            <a:chOff x="4526673" y="1709777"/>
            <a:chExt cx="3393722" cy="1876872"/>
          </a:xfrm>
        </p:grpSpPr>
        <p:sp>
          <p:nvSpPr>
            <p:cNvPr id="361" name="Google Shape;361;g35499f8ff82_0_55"/>
            <p:cNvSpPr/>
            <p:nvPr/>
          </p:nvSpPr>
          <p:spPr>
            <a:xfrm>
              <a:off x="4849295" y="3079466"/>
              <a:ext cx="3071100" cy="133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2" name="Google Shape;362;g35499f8ff82_0_55"/>
            <p:cNvGrpSpPr/>
            <p:nvPr/>
          </p:nvGrpSpPr>
          <p:grpSpPr>
            <a:xfrm>
              <a:off x="4526673" y="1709777"/>
              <a:ext cx="2658042" cy="1876872"/>
              <a:chOff x="4526673" y="1709777"/>
              <a:chExt cx="2658042" cy="1876872"/>
            </a:xfrm>
          </p:grpSpPr>
          <p:grpSp>
            <p:nvGrpSpPr>
              <p:cNvPr id="363" name="Google Shape;363;g35499f8ff82_0_55"/>
              <p:cNvGrpSpPr/>
              <p:nvPr/>
            </p:nvGrpSpPr>
            <p:grpSpPr>
              <a:xfrm>
                <a:off x="4808316" y="2800065"/>
                <a:ext cx="92400" cy="411825"/>
                <a:chOff x="845575" y="2563700"/>
                <a:chExt cx="92400" cy="411825"/>
              </a:xfrm>
            </p:grpSpPr>
            <p:cxnSp>
              <p:nvCxnSpPr>
                <p:cNvPr id="364" name="Google Shape;364;g35499f8ff82_0_55"/>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365" name="Google Shape;365;g35499f8ff82_0_55"/>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6" name="Google Shape;366;g35499f8ff82_0_55"/>
              <p:cNvSpPr txBox="1"/>
              <p:nvPr/>
            </p:nvSpPr>
            <p:spPr>
              <a:xfrm>
                <a:off x="4526673" y="3215249"/>
                <a:ext cx="1019700" cy="371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400"/>
                  <a:buFont typeface="Arial"/>
                  <a:buNone/>
                </a:pPr>
                <a:r>
                  <a:rPr lang="de-DE" sz="1400" b="1" i="0" u="none" strike="noStrike" cap="none">
                    <a:solidFill>
                      <a:srgbClr val="000000"/>
                    </a:solidFill>
                    <a:latin typeface="Arial"/>
                    <a:ea typeface="Arial"/>
                    <a:cs typeface="Arial"/>
                    <a:sym typeface="Arial"/>
                  </a:rPr>
                  <a:t>01/09/2025</a:t>
                </a:r>
                <a:endParaRPr sz="1400" b="1" i="0" u="none" strike="noStrike" cap="none">
                  <a:solidFill>
                    <a:srgbClr val="000000"/>
                  </a:solidFill>
                  <a:latin typeface="Arial"/>
                  <a:ea typeface="Arial"/>
                  <a:cs typeface="Arial"/>
                  <a:sym typeface="Arial"/>
                </a:endParaRPr>
              </a:p>
            </p:txBody>
          </p:sp>
          <p:sp>
            <p:nvSpPr>
              <p:cNvPr id="367" name="Google Shape;367;g35499f8ff82_0_55"/>
              <p:cNvSpPr txBox="1"/>
              <p:nvPr/>
            </p:nvSpPr>
            <p:spPr>
              <a:xfrm>
                <a:off x="4753215" y="1709777"/>
                <a:ext cx="2431500" cy="9438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400"/>
                  <a:buFont typeface="Arial"/>
                  <a:buNone/>
                </a:pPr>
                <a:r>
                  <a:rPr lang="de-DE" sz="1400" b="1" i="0" u="none" strike="noStrike" cap="none">
                    <a:solidFill>
                      <a:srgbClr val="000000"/>
                    </a:solidFill>
                    <a:latin typeface="Arial"/>
                    <a:ea typeface="Arial"/>
                    <a:cs typeface="Arial"/>
                    <a:sym typeface="Arial"/>
                  </a:rPr>
                  <a:t>Start of Refinement Stage</a:t>
                </a:r>
                <a:endParaRPr sz="1400" b="1"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1600"/>
                  </a:spcAft>
                  <a:buClr>
                    <a:srgbClr val="000000"/>
                  </a:buClr>
                  <a:buSzPts val="1400"/>
                  <a:buFont typeface="Arial"/>
                  <a:buNone/>
                </a:pPr>
                <a:r>
                  <a:rPr lang="de-DE"/>
                  <a:t>Evaluate different models and optimization.</a:t>
                </a:r>
                <a:endParaRPr sz="1400" b="1" i="0" u="none" strike="noStrike" cap="none">
                  <a:solidFill>
                    <a:srgbClr val="000000"/>
                  </a:solidFill>
                  <a:latin typeface="Arial"/>
                  <a:ea typeface="Arial"/>
                  <a:cs typeface="Arial"/>
                  <a:sym typeface="Arial"/>
                </a:endParaRPr>
              </a:p>
            </p:txBody>
          </p:sp>
        </p:grpSp>
      </p:grpSp>
      <p:grpSp>
        <p:nvGrpSpPr>
          <p:cNvPr id="368" name="Google Shape;368;g35499f8ff82_0_55"/>
          <p:cNvGrpSpPr/>
          <p:nvPr/>
        </p:nvGrpSpPr>
        <p:grpSpPr>
          <a:xfrm>
            <a:off x="6758524" y="2499277"/>
            <a:ext cx="2754008" cy="2017388"/>
            <a:chOff x="6435800" y="2702599"/>
            <a:chExt cx="2494573" cy="1827841"/>
          </a:xfrm>
        </p:grpSpPr>
        <p:grpSp>
          <p:nvGrpSpPr>
            <p:cNvPr id="369" name="Google Shape;369;g35499f8ff82_0_55"/>
            <p:cNvGrpSpPr/>
            <p:nvPr/>
          </p:nvGrpSpPr>
          <p:grpSpPr>
            <a:xfrm rot="10800000">
              <a:off x="6760035" y="3079467"/>
              <a:ext cx="92400" cy="411825"/>
              <a:chOff x="2070100" y="2563700"/>
              <a:chExt cx="92400" cy="411825"/>
            </a:xfrm>
          </p:grpSpPr>
          <p:cxnSp>
            <p:nvCxnSpPr>
              <p:cNvPr id="370" name="Google Shape;370;g35499f8ff82_0_55"/>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371" name="Google Shape;371;g35499f8ff82_0_55"/>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2" name="Google Shape;372;g35499f8ff82_0_55"/>
            <p:cNvSpPr txBox="1"/>
            <p:nvPr/>
          </p:nvSpPr>
          <p:spPr>
            <a:xfrm>
              <a:off x="6435800" y="2702599"/>
              <a:ext cx="1039200" cy="371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400"/>
                <a:buFont typeface="Arial"/>
                <a:buNone/>
              </a:pPr>
              <a:r>
                <a:rPr lang="de-DE" sz="1400" b="1" i="0" u="none" strike="noStrike" cap="none">
                  <a:solidFill>
                    <a:srgbClr val="000000"/>
                  </a:solidFill>
                  <a:latin typeface="Arial"/>
                  <a:ea typeface="Arial"/>
                  <a:cs typeface="Arial"/>
                  <a:sym typeface="Arial"/>
                </a:rPr>
                <a:t>01/12/2025</a:t>
              </a:r>
              <a:endParaRPr sz="1400" b="1" i="0" u="none" strike="noStrike" cap="none">
                <a:solidFill>
                  <a:srgbClr val="000000"/>
                </a:solidFill>
                <a:latin typeface="Arial"/>
                <a:ea typeface="Arial"/>
                <a:cs typeface="Arial"/>
                <a:sym typeface="Arial"/>
              </a:endParaRPr>
            </a:p>
          </p:txBody>
        </p:sp>
        <p:sp>
          <p:nvSpPr>
            <p:cNvPr id="373" name="Google Shape;373;g35499f8ff82_0_55"/>
            <p:cNvSpPr txBox="1"/>
            <p:nvPr/>
          </p:nvSpPr>
          <p:spPr>
            <a:xfrm>
              <a:off x="6676773" y="3586640"/>
              <a:ext cx="2253600" cy="94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de-DE" sz="1400" b="1" i="0" u="none" strike="noStrike" cap="none">
                  <a:solidFill>
                    <a:srgbClr val="000000"/>
                  </a:solidFill>
                  <a:latin typeface="Arial"/>
                  <a:ea typeface="Arial"/>
                  <a:cs typeface="Arial"/>
                  <a:sym typeface="Arial"/>
                </a:rPr>
                <a:t>Final Presentation</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1600"/>
                </a:spcAft>
                <a:buClr>
                  <a:srgbClr val="000000"/>
                </a:buClr>
                <a:buSzPts val="1400"/>
                <a:buFont typeface="Arial"/>
                <a:buNone/>
              </a:pPr>
              <a:r>
                <a:rPr lang="de-DE" sz="1400" b="0" i="0" u="none" strike="noStrike" cap="none">
                  <a:solidFill>
                    <a:srgbClr val="000000"/>
                  </a:solidFill>
                  <a:latin typeface="Arial"/>
                  <a:ea typeface="Arial"/>
                  <a:cs typeface="Arial"/>
                  <a:sym typeface="Arial"/>
                </a:rPr>
                <a:t>Present final results</a:t>
              </a:r>
              <a:endParaRPr sz="1400" b="1" i="0" u="none" strike="noStrike" cap="none">
                <a:solidFill>
                  <a:srgbClr val="000000"/>
                </a:solidFill>
                <a:latin typeface="Arial"/>
                <a:ea typeface="Arial"/>
                <a:cs typeface="Arial"/>
                <a:sym typeface="Arial"/>
              </a:endParaRPr>
            </a:p>
          </p:txBody>
        </p:sp>
      </p:grpSp>
      <p:grpSp>
        <p:nvGrpSpPr>
          <p:cNvPr id="374" name="Google Shape;374;g35499f8ff82_0_55"/>
          <p:cNvGrpSpPr/>
          <p:nvPr/>
        </p:nvGrpSpPr>
        <p:grpSpPr>
          <a:xfrm>
            <a:off x="281113" y="2499277"/>
            <a:ext cx="3500714" cy="2017395"/>
            <a:chOff x="2525600" y="2702599"/>
            <a:chExt cx="3170937" cy="1827847"/>
          </a:xfrm>
        </p:grpSpPr>
        <p:sp>
          <p:nvSpPr>
            <p:cNvPr id="375" name="Google Shape;375;g35499f8ff82_0_55"/>
            <p:cNvSpPr/>
            <p:nvPr/>
          </p:nvSpPr>
          <p:spPr>
            <a:xfrm>
              <a:off x="2890937" y="3079466"/>
              <a:ext cx="2805600" cy="13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6" name="Google Shape;376;g35499f8ff82_0_55"/>
            <p:cNvGrpSpPr/>
            <p:nvPr/>
          </p:nvGrpSpPr>
          <p:grpSpPr>
            <a:xfrm>
              <a:off x="2525600" y="2702599"/>
              <a:ext cx="2778709" cy="1827847"/>
              <a:chOff x="2525600" y="2702599"/>
              <a:chExt cx="2778709" cy="1827847"/>
            </a:xfrm>
          </p:grpSpPr>
          <p:sp>
            <p:nvSpPr>
              <p:cNvPr id="377" name="Google Shape;377;g35499f8ff82_0_55"/>
              <p:cNvSpPr txBox="1"/>
              <p:nvPr/>
            </p:nvSpPr>
            <p:spPr>
              <a:xfrm>
                <a:off x="2525600" y="2702599"/>
                <a:ext cx="10581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400"/>
                  <a:buFont typeface="Arial"/>
                  <a:buNone/>
                </a:pPr>
                <a:r>
                  <a:rPr lang="de-DE" sz="1400" b="1" i="0" u="none" strike="noStrike" cap="none">
                    <a:solidFill>
                      <a:srgbClr val="000000"/>
                    </a:solidFill>
                    <a:latin typeface="Arial"/>
                    <a:ea typeface="Arial"/>
                    <a:cs typeface="Arial"/>
                    <a:sym typeface="Arial"/>
                  </a:rPr>
                  <a:t>01/07/2025</a:t>
                </a:r>
                <a:endParaRPr sz="1400" b="1" i="0" u="none" strike="noStrike" cap="none">
                  <a:solidFill>
                    <a:srgbClr val="000000"/>
                  </a:solidFill>
                  <a:latin typeface="Arial"/>
                  <a:ea typeface="Arial"/>
                  <a:cs typeface="Arial"/>
                  <a:sym typeface="Arial"/>
                </a:endParaRPr>
              </a:p>
            </p:txBody>
          </p:sp>
          <p:grpSp>
            <p:nvGrpSpPr>
              <p:cNvPr id="378" name="Google Shape;378;g35499f8ff82_0_55"/>
              <p:cNvGrpSpPr/>
              <p:nvPr/>
            </p:nvGrpSpPr>
            <p:grpSpPr>
              <a:xfrm rot="10800000">
                <a:off x="2849073" y="3079467"/>
                <a:ext cx="92400" cy="411825"/>
                <a:chOff x="2070100" y="2563700"/>
                <a:chExt cx="92400" cy="411825"/>
              </a:xfrm>
            </p:grpSpPr>
            <p:cxnSp>
              <p:nvCxnSpPr>
                <p:cNvPr id="379" name="Google Shape;379;g35499f8ff82_0_55"/>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380" name="Google Shape;380;g35499f8ff82_0_55"/>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1" name="Google Shape;381;g35499f8ff82_0_55"/>
              <p:cNvSpPr txBox="1"/>
              <p:nvPr/>
            </p:nvSpPr>
            <p:spPr>
              <a:xfrm>
                <a:off x="2767209" y="3586646"/>
                <a:ext cx="2537100" cy="9438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400"/>
                  <a:buFont typeface="Arial"/>
                  <a:buNone/>
                </a:pPr>
                <a:r>
                  <a:rPr lang="de-DE" sz="1400" b="1" i="0" u="none" strike="noStrike" cap="none">
                    <a:solidFill>
                      <a:srgbClr val="000000"/>
                    </a:solidFill>
                    <a:latin typeface="Arial"/>
                    <a:ea typeface="Arial"/>
                    <a:cs typeface="Arial"/>
                    <a:sym typeface="Arial"/>
                  </a:rPr>
                  <a:t>Second Presentation</a:t>
                </a:r>
                <a:endParaRPr sz="1400" b="1"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1600"/>
                  </a:spcAft>
                  <a:buClr>
                    <a:srgbClr val="000000"/>
                  </a:buClr>
                  <a:buSzPts val="1400"/>
                  <a:buFont typeface="Arial"/>
                  <a:buNone/>
                </a:pPr>
                <a:r>
                  <a:rPr lang="de-DE" sz="1400" b="0" i="0" u="none" strike="noStrike" cap="none">
                    <a:solidFill>
                      <a:srgbClr val="000000"/>
                    </a:solidFill>
                    <a:latin typeface="Arial"/>
                    <a:ea typeface="Arial"/>
                    <a:cs typeface="Arial"/>
                    <a:sym typeface="Arial"/>
                  </a:rPr>
                  <a:t>Have 1 or 2 tools implemented with LangGraph System</a:t>
                </a:r>
                <a:endParaRPr sz="1400" b="1" i="0" u="none" strike="noStrike" cap="none">
                  <a:solidFill>
                    <a:srgbClr val="000000"/>
                  </a:solidFill>
                  <a:latin typeface="Arial"/>
                  <a:ea typeface="Arial"/>
                  <a:cs typeface="Arial"/>
                  <a:sym typeface="Arial"/>
                </a:endParaRPr>
              </a:p>
            </p:txBody>
          </p:sp>
        </p:grpSp>
      </p:grpSp>
      <p:sp>
        <p:nvSpPr>
          <p:cNvPr id="382" name="Google Shape;382;g35499f8ff82_0_55"/>
          <p:cNvSpPr txBox="1"/>
          <p:nvPr/>
        </p:nvSpPr>
        <p:spPr>
          <a:xfrm>
            <a:off x="6437100" y="4814925"/>
            <a:ext cx="21090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Speaker: </a:t>
            </a:r>
            <a:r>
              <a:rPr lang="de-DE" sz="1100">
                <a:solidFill>
                  <a:schemeClr val="dk1"/>
                </a:solidFill>
              </a:rPr>
              <a:t>Eduardo</a:t>
            </a:r>
            <a:r>
              <a:rPr lang="de-DE" sz="1100" b="0" i="0" u="none" strike="noStrike" cap="none">
                <a:solidFill>
                  <a:schemeClr val="dk1"/>
                </a:solidFill>
                <a:latin typeface="Arial"/>
                <a:ea typeface="Arial"/>
                <a:cs typeface="Arial"/>
                <a:sym typeface="Arial"/>
              </a:rPr>
              <a:t> (0380</a:t>
            </a:r>
            <a:r>
              <a:rPr lang="de-DE" sz="1100">
                <a:solidFill>
                  <a:schemeClr val="dk1"/>
                </a:solidFill>
              </a:rPr>
              <a:t>5057</a:t>
            </a:r>
            <a:r>
              <a:rPr lang="de-DE" sz="1100" b="0" i="0" u="none" strike="noStrike" cap="none">
                <a:solidFill>
                  <a:schemeClr val="dk1"/>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p:txBody>
      </p:sp>
      <p:sp>
        <p:nvSpPr>
          <p:cNvPr id="383" name="Google Shape;383;g35499f8ff82_0_55"/>
          <p:cNvSpPr/>
          <p:nvPr/>
        </p:nvSpPr>
        <p:spPr>
          <a:xfrm rot="5400000">
            <a:off x="675075" y="2134325"/>
            <a:ext cx="615900" cy="1140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384" name="Google Shape;384;g35499f8ff82_0_55"/>
          <p:cNvSpPr txBox="1"/>
          <p:nvPr/>
        </p:nvSpPr>
        <p:spPr>
          <a:xfrm>
            <a:off x="367225" y="1532775"/>
            <a:ext cx="17334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a:t>“You are here”</a:t>
            </a:r>
            <a:endParaRPr/>
          </a:p>
        </p:txBody>
      </p:sp>
      <p:grpSp>
        <p:nvGrpSpPr>
          <p:cNvPr id="385" name="Google Shape;385;g35499f8ff82_0_55"/>
          <p:cNvGrpSpPr/>
          <p:nvPr/>
        </p:nvGrpSpPr>
        <p:grpSpPr>
          <a:xfrm>
            <a:off x="2217394" y="2605651"/>
            <a:ext cx="102010" cy="454531"/>
            <a:chOff x="845575" y="2563700"/>
            <a:chExt cx="92400" cy="411825"/>
          </a:xfrm>
        </p:grpSpPr>
        <p:cxnSp>
          <p:nvCxnSpPr>
            <p:cNvPr id="386" name="Google Shape;386;g35499f8ff82_0_55"/>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387" name="Google Shape;387;g35499f8ff82_0_55"/>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8" name="Google Shape;388;g35499f8ff82_0_55"/>
          <p:cNvSpPr txBox="1"/>
          <p:nvPr/>
        </p:nvSpPr>
        <p:spPr>
          <a:xfrm>
            <a:off x="1980475" y="1670525"/>
            <a:ext cx="1177500" cy="10416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1600"/>
              </a:spcAft>
              <a:buClr>
                <a:srgbClr val="000000"/>
              </a:buClr>
              <a:buSzPts val="1400"/>
              <a:buFont typeface="Arial"/>
              <a:buNone/>
            </a:pPr>
            <a:r>
              <a:rPr lang="de-DE" dirty="0"/>
              <a:t>Finalize degradation and energy tools.</a:t>
            </a:r>
            <a:endParaRPr sz="1400" b="1" i="0" u="none" strike="noStrike" cap="none" dirty="0">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35499f8ff82_0_39"/>
          <p:cNvSpPr txBox="1">
            <a:spLocks noGrp="1"/>
          </p:cNvSpPr>
          <p:nvPr>
            <p:ph type="body" idx="1"/>
          </p:nvPr>
        </p:nvSpPr>
        <p:spPr>
          <a:xfrm>
            <a:off x="319090" y="1600200"/>
            <a:ext cx="8508900" cy="3095700"/>
          </a:xfrm>
          <a:prstGeom prst="rect">
            <a:avLst/>
          </a:prstGeom>
          <a:noFill/>
          <a:ln>
            <a:noFill/>
          </a:ln>
        </p:spPr>
        <p:txBody>
          <a:bodyPr spcFirstLastPara="1" wrap="square" lIns="0" tIns="0" rIns="0" bIns="0" anchor="t" anchorCtr="0">
            <a:noAutofit/>
          </a:bodyPr>
          <a:lstStyle/>
          <a:p>
            <a:pPr marL="0" lvl="0" indent="0" algn="l" rtl="0">
              <a:lnSpc>
                <a:spcPct val="114000"/>
              </a:lnSpc>
              <a:spcBef>
                <a:spcPts val="0"/>
              </a:spcBef>
              <a:spcAft>
                <a:spcPts val="0"/>
              </a:spcAft>
              <a:buSzPts val="1400"/>
              <a:buNone/>
            </a:pPr>
            <a:endParaRPr/>
          </a:p>
          <a:p>
            <a:pPr marL="0" lvl="0" indent="0" algn="l" rtl="0">
              <a:lnSpc>
                <a:spcPct val="114000"/>
              </a:lnSpc>
              <a:spcBef>
                <a:spcPts val="0"/>
              </a:spcBef>
              <a:spcAft>
                <a:spcPts val="0"/>
              </a:spcAft>
              <a:buSzPts val="1400"/>
              <a:buNone/>
            </a:pPr>
            <a:endParaRPr/>
          </a:p>
          <a:p>
            <a:pPr marL="457200" lvl="0" indent="-317500" algn="l" rtl="0">
              <a:lnSpc>
                <a:spcPct val="114000"/>
              </a:lnSpc>
              <a:spcBef>
                <a:spcPts val="0"/>
              </a:spcBef>
              <a:spcAft>
                <a:spcPts val="0"/>
              </a:spcAft>
              <a:buSzPts val="1400"/>
              <a:buChar char="●"/>
            </a:pPr>
            <a:r>
              <a:rPr lang="de-DE"/>
              <a:t>Refer to our </a:t>
            </a:r>
            <a:r>
              <a:rPr lang="de-DE" b="1"/>
              <a:t>Github </a:t>
            </a:r>
            <a:r>
              <a:rPr lang="de-DE"/>
              <a:t>to get all the </a:t>
            </a:r>
            <a:r>
              <a:rPr lang="de-DE" b="1"/>
              <a:t>code, reports and documentation</a:t>
            </a:r>
            <a:r>
              <a:rPr lang="de-DE"/>
              <a:t>!</a:t>
            </a:r>
            <a:endParaRPr/>
          </a:p>
          <a:p>
            <a:pPr marL="0" lvl="0" indent="0" algn="l" rtl="0">
              <a:lnSpc>
                <a:spcPct val="114000"/>
              </a:lnSpc>
              <a:spcBef>
                <a:spcPts val="0"/>
              </a:spcBef>
              <a:spcAft>
                <a:spcPts val="0"/>
              </a:spcAft>
              <a:buSzPts val="1400"/>
              <a:buNone/>
            </a:pPr>
            <a:endParaRPr/>
          </a:p>
          <a:p>
            <a:pPr marL="457200" lvl="0" indent="-317500" algn="l" rtl="0">
              <a:lnSpc>
                <a:spcPct val="114000"/>
              </a:lnSpc>
              <a:spcBef>
                <a:spcPts val="0"/>
              </a:spcBef>
              <a:spcAft>
                <a:spcPts val="0"/>
              </a:spcAft>
              <a:buSzPts val="1400"/>
              <a:buChar char="●"/>
            </a:pPr>
            <a:r>
              <a:rPr lang="de-DE"/>
              <a:t>QR code leads to our Github repository.</a:t>
            </a:r>
            <a:endParaRPr/>
          </a:p>
          <a:p>
            <a:pPr marL="0" lvl="0" indent="0" algn="l" rtl="0">
              <a:lnSpc>
                <a:spcPct val="114000"/>
              </a:lnSpc>
              <a:spcBef>
                <a:spcPts val="0"/>
              </a:spcBef>
              <a:spcAft>
                <a:spcPts val="0"/>
              </a:spcAft>
              <a:buNone/>
            </a:pPr>
            <a:endParaRPr/>
          </a:p>
          <a:p>
            <a:pPr marL="0" lvl="0" indent="0" algn="l" rtl="0">
              <a:lnSpc>
                <a:spcPct val="114000"/>
              </a:lnSpc>
              <a:spcBef>
                <a:spcPts val="0"/>
              </a:spcBef>
              <a:spcAft>
                <a:spcPts val="0"/>
              </a:spcAft>
              <a:buSzPts val="1400"/>
              <a:buNone/>
            </a:pPr>
            <a:endParaRPr/>
          </a:p>
          <a:p>
            <a:pPr marL="0" lvl="0" indent="0" algn="l" rtl="0">
              <a:lnSpc>
                <a:spcPct val="114000"/>
              </a:lnSpc>
              <a:spcBef>
                <a:spcPts val="0"/>
              </a:spcBef>
              <a:spcAft>
                <a:spcPts val="0"/>
              </a:spcAft>
              <a:buSzPts val="1400"/>
              <a:buNone/>
            </a:pPr>
            <a:endParaRPr/>
          </a:p>
        </p:txBody>
      </p:sp>
      <p:sp>
        <p:nvSpPr>
          <p:cNvPr id="394" name="Google Shape;394;g35499f8ff82_0_39"/>
          <p:cNvSpPr txBox="1">
            <a:spLocks noGrp="1"/>
          </p:cNvSpPr>
          <p:nvPr>
            <p:ph type="title"/>
          </p:nvPr>
        </p:nvSpPr>
        <p:spPr>
          <a:xfrm>
            <a:off x="319090" y="972000"/>
            <a:ext cx="8508900" cy="384900"/>
          </a:xfrm>
          <a:prstGeom prst="rect">
            <a:avLst/>
          </a:prstGeom>
          <a:noFill/>
          <a:ln>
            <a:noFill/>
          </a:ln>
        </p:spPr>
        <p:txBody>
          <a:bodyPr spcFirstLastPara="1" wrap="square" lIns="0" tIns="0" rIns="0" bIns="0" anchor="t" anchorCtr="0">
            <a:spAutoFit/>
          </a:bodyPr>
          <a:lstStyle/>
          <a:p>
            <a:pPr marL="0" lvl="0" indent="0" algn="l" rtl="0">
              <a:lnSpc>
                <a:spcPct val="128000"/>
              </a:lnSpc>
              <a:spcBef>
                <a:spcPts val="0"/>
              </a:spcBef>
              <a:spcAft>
                <a:spcPts val="0"/>
              </a:spcAft>
              <a:buSzPts val="1400"/>
              <a:buNone/>
            </a:pPr>
            <a:r>
              <a:rPr lang="de-DE" b="1"/>
              <a:t>Documentation and Literature</a:t>
            </a:r>
            <a:endParaRPr/>
          </a:p>
        </p:txBody>
      </p:sp>
      <p:sp>
        <p:nvSpPr>
          <p:cNvPr id="395" name="Google Shape;395;g35499f8ff82_0_39"/>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de-DE"/>
              <a:t>22</a:t>
            </a:fld>
            <a:endParaRPr/>
          </a:p>
        </p:txBody>
      </p:sp>
      <p:pic>
        <p:nvPicPr>
          <p:cNvPr id="396" name="Google Shape;396;g35499f8ff82_0_39"/>
          <p:cNvPicPr preferRelativeResize="0"/>
          <p:nvPr/>
        </p:nvPicPr>
        <p:blipFill rotWithShape="1">
          <a:blip r:embed="rId3">
            <a:alphaModFix/>
          </a:blip>
          <a:srcRect/>
          <a:stretch/>
        </p:blipFill>
        <p:spPr>
          <a:xfrm>
            <a:off x="6329900" y="1781963"/>
            <a:ext cx="2209800" cy="2647950"/>
          </a:xfrm>
          <a:prstGeom prst="rect">
            <a:avLst/>
          </a:prstGeom>
          <a:noFill/>
          <a:ln>
            <a:noFill/>
          </a:ln>
        </p:spPr>
      </p:pic>
      <p:sp>
        <p:nvSpPr>
          <p:cNvPr id="397" name="Google Shape;397;g35499f8ff82_0_39"/>
          <p:cNvSpPr txBox="1"/>
          <p:nvPr/>
        </p:nvSpPr>
        <p:spPr>
          <a:xfrm>
            <a:off x="6380300" y="4814925"/>
            <a:ext cx="21090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Speaker: </a:t>
            </a:r>
            <a:r>
              <a:rPr lang="de-DE" sz="1100">
                <a:solidFill>
                  <a:schemeClr val="dk1"/>
                </a:solidFill>
              </a:rPr>
              <a:t>Eduardo</a:t>
            </a:r>
            <a:r>
              <a:rPr lang="de-DE" sz="1100" b="0" i="0" u="none" strike="noStrike" cap="none">
                <a:solidFill>
                  <a:schemeClr val="dk1"/>
                </a:solidFill>
                <a:latin typeface="Arial"/>
                <a:ea typeface="Arial"/>
                <a:cs typeface="Arial"/>
                <a:sym typeface="Arial"/>
              </a:rPr>
              <a:t> (038</a:t>
            </a:r>
            <a:r>
              <a:rPr lang="de-DE" sz="1100">
                <a:solidFill>
                  <a:schemeClr val="dk1"/>
                </a:solidFill>
              </a:rPr>
              <a:t>05057</a:t>
            </a:r>
            <a:r>
              <a:rPr lang="de-DE" sz="1100" b="0" i="0" u="none" strike="noStrike" cap="none">
                <a:solidFill>
                  <a:schemeClr val="dk1"/>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35499f8ff82_0_72"/>
          <p:cNvSpPr txBox="1">
            <a:spLocks noGrp="1"/>
          </p:cNvSpPr>
          <p:nvPr>
            <p:ph type="body" idx="1"/>
          </p:nvPr>
        </p:nvSpPr>
        <p:spPr>
          <a:xfrm>
            <a:off x="319090" y="1600200"/>
            <a:ext cx="8508900" cy="3095700"/>
          </a:xfrm>
          <a:prstGeom prst="rect">
            <a:avLst/>
          </a:prstGeom>
          <a:noFill/>
          <a:ln>
            <a:noFill/>
          </a:ln>
        </p:spPr>
        <p:txBody>
          <a:bodyPr spcFirstLastPara="1" wrap="square" lIns="0" tIns="0" rIns="0" bIns="0" anchor="t" anchorCtr="0">
            <a:noAutofit/>
          </a:bodyPr>
          <a:lstStyle/>
          <a:p>
            <a:pPr marL="0" lvl="0" indent="0" algn="l" rtl="0">
              <a:lnSpc>
                <a:spcPct val="114000"/>
              </a:lnSpc>
              <a:spcBef>
                <a:spcPts val="0"/>
              </a:spcBef>
              <a:spcAft>
                <a:spcPts val="0"/>
              </a:spcAft>
              <a:buSzPts val="1400"/>
              <a:buNone/>
            </a:pPr>
            <a:endParaRPr/>
          </a:p>
          <a:p>
            <a:pPr marL="0" lvl="0" indent="0" algn="l" rtl="0">
              <a:lnSpc>
                <a:spcPct val="114000"/>
              </a:lnSpc>
              <a:spcBef>
                <a:spcPts val="0"/>
              </a:spcBef>
              <a:spcAft>
                <a:spcPts val="0"/>
              </a:spcAft>
              <a:buSzPts val="1400"/>
              <a:buNone/>
            </a:pPr>
            <a:endParaRPr b="1"/>
          </a:p>
          <a:p>
            <a:pPr marL="0" lvl="0" indent="0" algn="l" rtl="0">
              <a:spcBef>
                <a:spcPts val="0"/>
              </a:spcBef>
              <a:spcAft>
                <a:spcPts val="0"/>
              </a:spcAft>
              <a:buClr>
                <a:schemeClr val="dk1"/>
              </a:buClr>
              <a:buSzPts val="1400"/>
              <a:buFont typeface="Arial"/>
              <a:buNone/>
            </a:pPr>
            <a:r>
              <a:rPr lang="de-DE"/>
              <a:t>[1] - Explainable Artificial Intelligence in Mechanical Engineering: A Synthetic Dataset for Comprehensive Failure Mode Analysis </a:t>
            </a:r>
            <a:r>
              <a:rPr lang="de-DE" u="sng">
                <a:solidFill>
                  <a:schemeClr val="hlink"/>
                </a:solidFill>
                <a:hlinkClick r:id="rId3"/>
              </a:rPr>
              <a:t>http://dx.doi.org/10.1109/TransAI60598.2023.00032</a:t>
            </a:r>
            <a:endParaRPr b="1"/>
          </a:p>
          <a:p>
            <a:pPr marL="0" lvl="0" indent="0" algn="l" rtl="0">
              <a:lnSpc>
                <a:spcPct val="114000"/>
              </a:lnSpc>
              <a:spcBef>
                <a:spcPts val="0"/>
              </a:spcBef>
              <a:spcAft>
                <a:spcPts val="0"/>
              </a:spcAft>
              <a:buSzPts val="1400"/>
              <a:buNone/>
            </a:pPr>
            <a:r>
              <a:rPr lang="de-DE"/>
              <a:t>[2] - Ollama Models Collection, </a:t>
            </a:r>
            <a:r>
              <a:rPr lang="de-DE" u="sng">
                <a:solidFill>
                  <a:schemeClr val="hlink"/>
                </a:solidFill>
                <a:hlinkClick r:id="rId4"/>
              </a:rPr>
              <a:t>https://github.com/ollama/ollama</a:t>
            </a:r>
            <a:endParaRPr/>
          </a:p>
          <a:p>
            <a:pPr marL="0" lvl="0" indent="0" algn="l" rtl="0">
              <a:lnSpc>
                <a:spcPct val="114000"/>
              </a:lnSpc>
              <a:spcBef>
                <a:spcPts val="0"/>
              </a:spcBef>
              <a:spcAft>
                <a:spcPts val="0"/>
              </a:spcAft>
              <a:buSzPts val="1400"/>
              <a:buNone/>
            </a:pPr>
            <a:r>
              <a:rPr lang="de-DE"/>
              <a:t>[3] - Tool Calling LangGraph, </a:t>
            </a:r>
            <a:r>
              <a:rPr lang="de-DE" u="sng">
                <a:solidFill>
                  <a:schemeClr val="hlink"/>
                </a:solidFill>
                <a:hlinkClick r:id="rId5"/>
              </a:rPr>
              <a:t>https://langchain-ai.github.io/langgraph/how-tos/tool-calling/#toolnode</a:t>
            </a:r>
            <a:endParaRPr/>
          </a:p>
          <a:p>
            <a:pPr marL="0" lvl="0" indent="0" algn="l" rtl="0">
              <a:lnSpc>
                <a:spcPct val="114000"/>
              </a:lnSpc>
              <a:spcBef>
                <a:spcPts val="0"/>
              </a:spcBef>
              <a:spcAft>
                <a:spcPts val="0"/>
              </a:spcAft>
              <a:buSzPts val="1400"/>
              <a:buNone/>
            </a:pPr>
            <a:endParaRPr/>
          </a:p>
          <a:p>
            <a:pPr marL="0" lvl="0" indent="0" algn="l" rtl="0">
              <a:lnSpc>
                <a:spcPct val="114000"/>
              </a:lnSpc>
              <a:spcBef>
                <a:spcPts val="0"/>
              </a:spcBef>
              <a:spcAft>
                <a:spcPts val="0"/>
              </a:spcAft>
              <a:buSzPts val="1400"/>
              <a:buNone/>
            </a:pPr>
            <a:r>
              <a:rPr lang="de-DE"/>
              <a:t>References from other presentation already in GitHub!</a:t>
            </a:r>
            <a:endParaRPr/>
          </a:p>
          <a:p>
            <a:pPr marL="0" lvl="0" indent="0" algn="l" rtl="0">
              <a:lnSpc>
                <a:spcPct val="114000"/>
              </a:lnSpc>
              <a:spcBef>
                <a:spcPts val="0"/>
              </a:spcBef>
              <a:spcAft>
                <a:spcPts val="0"/>
              </a:spcAft>
              <a:buSzPts val="1400"/>
              <a:buNone/>
            </a:pPr>
            <a:endParaRPr/>
          </a:p>
          <a:p>
            <a:pPr marL="0" lvl="0" indent="0" algn="l" rtl="0">
              <a:lnSpc>
                <a:spcPct val="114000"/>
              </a:lnSpc>
              <a:spcBef>
                <a:spcPts val="0"/>
              </a:spcBef>
              <a:spcAft>
                <a:spcPts val="0"/>
              </a:spcAft>
              <a:buSzPts val="1400"/>
              <a:buNone/>
            </a:pPr>
            <a:endParaRPr/>
          </a:p>
          <a:p>
            <a:pPr marL="0" lvl="0" indent="0" algn="l" rtl="0">
              <a:lnSpc>
                <a:spcPct val="114000"/>
              </a:lnSpc>
              <a:spcBef>
                <a:spcPts val="0"/>
              </a:spcBef>
              <a:spcAft>
                <a:spcPts val="0"/>
              </a:spcAft>
              <a:buSzPts val="1400"/>
              <a:buNone/>
            </a:pPr>
            <a:endParaRPr/>
          </a:p>
          <a:p>
            <a:pPr marL="0" lvl="0" indent="0" algn="l" rtl="0">
              <a:lnSpc>
                <a:spcPct val="114000"/>
              </a:lnSpc>
              <a:spcBef>
                <a:spcPts val="0"/>
              </a:spcBef>
              <a:spcAft>
                <a:spcPts val="0"/>
              </a:spcAft>
              <a:buSzPts val="1400"/>
              <a:buNone/>
            </a:pPr>
            <a:endParaRPr/>
          </a:p>
          <a:p>
            <a:pPr marL="0" lvl="0" indent="0" algn="l" rtl="0">
              <a:lnSpc>
                <a:spcPct val="114000"/>
              </a:lnSpc>
              <a:spcBef>
                <a:spcPts val="0"/>
              </a:spcBef>
              <a:spcAft>
                <a:spcPts val="0"/>
              </a:spcAft>
              <a:buSzPts val="1400"/>
              <a:buNone/>
            </a:pPr>
            <a:endParaRPr/>
          </a:p>
          <a:p>
            <a:pPr marL="0" lvl="0" indent="0" algn="l" rtl="0">
              <a:lnSpc>
                <a:spcPct val="114000"/>
              </a:lnSpc>
              <a:spcBef>
                <a:spcPts val="0"/>
              </a:spcBef>
              <a:spcAft>
                <a:spcPts val="0"/>
              </a:spcAft>
              <a:buSzPts val="1400"/>
              <a:buNone/>
            </a:pPr>
            <a:endParaRPr/>
          </a:p>
          <a:p>
            <a:pPr marL="0" lvl="0" indent="0" algn="l" rtl="0">
              <a:lnSpc>
                <a:spcPct val="114000"/>
              </a:lnSpc>
              <a:spcBef>
                <a:spcPts val="0"/>
              </a:spcBef>
              <a:spcAft>
                <a:spcPts val="0"/>
              </a:spcAft>
              <a:buSzPts val="1400"/>
              <a:buNone/>
            </a:pPr>
            <a:endParaRPr/>
          </a:p>
          <a:p>
            <a:pPr marL="0" lvl="0" indent="0" algn="l" rtl="0">
              <a:lnSpc>
                <a:spcPct val="114000"/>
              </a:lnSpc>
              <a:spcBef>
                <a:spcPts val="0"/>
              </a:spcBef>
              <a:spcAft>
                <a:spcPts val="0"/>
              </a:spcAft>
              <a:buSzPts val="1400"/>
              <a:buNone/>
            </a:pPr>
            <a:endParaRPr/>
          </a:p>
          <a:p>
            <a:pPr marL="0" lvl="0" indent="0" algn="l" rtl="0">
              <a:lnSpc>
                <a:spcPct val="114000"/>
              </a:lnSpc>
              <a:spcBef>
                <a:spcPts val="0"/>
              </a:spcBef>
              <a:spcAft>
                <a:spcPts val="0"/>
              </a:spcAft>
              <a:buSzPts val="1400"/>
              <a:buNone/>
            </a:pPr>
            <a:endParaRPr/>
          </a:p>
        </p:txBody>
      </p:sp>
      <p:sp>
        <p:nvSpPr>
          <p:cNvPr id="403" name="Google Shape;403;g35499f8ff82_0_72"/>
          <p:cNvSpPr txBox="1">
            <a:spLocks noGrp="1"/>
          </p:cNvSpPr>
          <p:nvPr>
            <p:ph type="title"/>
          </p:nvPr>
        </p:nvSpPr>
        <p:spPr>
          <a:xfrm>
            <a:off x="319090" y="972000"/>
            <a:ext cx="8508900" cy="384900"/>
          </a:xfrm>
          <a:prstGeom prst="rect">
            <a:avLst/>
          </a:prstGeom>
          <a:noFill/>
          <a:ln>
            <a:noFill/>
          </a:ln>
        </p:spPr>
        <p:txBody>
          <a:bodyPr spcFirstLastPara="1" wrap="square" lIns="0" tIns="0" rIns="0" bIns="0" anchor="t" anchorCtr="0">
            <a:spAutoFit/>
          </a:bodyPr>
          <a:lstStyle/>
          <a:p>
            <a:pPr marL="0" lvl="0" indent="0" algn="l" rtl="0">
              <a:lnSpc>
                <a:spcPct val="128000"/>
              </a:lnSpc>
              <a:spcBef>
                <a:spcPts val="0"/>
              </a:spcBef>
              <a:spcAft>
                <a:spcPts val="0"/>
              </a:spcAft>
              <a:buSzPts val="1400"/>
              <a:buNone/>
            </a:pPr>
            <a:r>
              <a:rPr lang="de-DE" b="1"/>
              <a:t>References</a:t>
            </a:r>
            <a:endParaRPr/>
          </a:p>
        </p:txBody>
      </p:sp>
      <p:sp>
        <p:nvSpPr>
          <p:cNvPr id="404" name="Google Shape;404;g35499f8ff82_0_72"/>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de-DE"/>
              <a:t>23</a:t>
            </a:fld>
            <a:endParaRPr/>
          </a:p>
        </p:txBody>
      </p:sp>
      <p:sp>
        <p:nvSpPr>
          <p:cNvPr id="405" name="Google Shape;405;g35499f8ff82_0_72"/>
          <p:cNvSpPr txBox="1"/>
          <p:nvPr/>
        </p:nvSpPr>
        <p:spPr>
          <a:xfrm>
            <a:off x="6311675" y="4814925"/>
            <a:ext cx="21090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Speaker: </a:t>
            </a:r>
            <a:r>
              <a:rPr lang="de-DE" sz="1100">
                <a:solidFill>
                  <a:schemeClr val="dk1"/>
                </a:solidFill>
              </a:rPr>
              <a:t>Eduardo</a:t>
            </a:r>
            <a:r>
              <a:rPr lang="de-DE" sz="1100" b="0" i="0" u="none" strike="noStrike" cap="none">
                <a:solidFill>
                  <a:schemeClr val="dk1"/>
                </a:solidFill>
                <a:latin typeface="Arial"/>
                <a:ea typeface="Arial"/>
                <a:cs typeface="Arial"/>
                <a:sym typeface="Arial"/>
              </a:rPr>
              <a:t> (0380</a:t>
            </a:r>
            <a:r>
              <a:rPr lang="de-DE" sz="1100">
                <a:solidFill>
                  <a:schemeClr val="dk1"/>
                </a:solidFill>
              </a:rPr>
              <a:t>5057</a:t>
            </a:r>
            <a:r>
              <a:rPr lang="de-DE" sz="1100" b="0" i="0" u="none" strike="noStrike" cap="none">
                <a:solidFill>
                  <a:schemeClr val="dk1"/>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35499f8ff82_1_9"/>
          <p:cNvSpPr/>
          <p:nvPr/>
        </p:nvSpPr>
        <p:spPr>
          <a:xfrm>
            <a:off x="750575" y="1276125"/>
            <a:ext cx="2870100" cy="2870100"/>
          </a:xfrm>
          <a:prstGeom prst="ellipse">
            <a:avLst/>
          </a:prstGeom>
          <a:solidFill>
            <a:srgbClr val="C4E5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35499f8ff82_1_9"/>
          <p:cNvSpPr/>
          <p:nvPr/>
        </p:nvSpPr>
        <p:spPr>
          <a:xfrm rot="-9547779">
            <a:off x="1444773" y="1216814"/>
            <a:ext cx="2214709" cy="3271922"/>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g35499f8ff82_1_9"/>
          <p:cNvSpPr/>
          <p:nvPr/>
        </p:nvSpPr>
        <p:spPr>
          <a:xfrm>
            <a:off x="864425" y="1405800"/>
            <a:ext cx="2642400" cy="26424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g35499f8ff82_1_9"/>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de-DE"/>
              <a:t>3</a:t>
            </a:fld>
            <a:endParaRPr/>
          </a:p>
        </p:txBody>
      </p:sp>
      <p:sp>
        <p:nvSpPr>
          <p:cNvPr id="122" name="Google Shape;122;g35499f8ff82_1_9"/>
          <p:cNvSpPr/>
          <p:nvPr/>
        </p:nvSpPr>
        <p:spPr>
          <a:xfrm>
            <a:off x="1005125" y="1546500"/>
            <a:ext cx="2361000" cy="2361000"/>
          </a:xfrm>
          <a:prstGeom prst="ellipse">
            <a:avLst/>
          </a:prstGeom>
          <a:solidFill>
            <a:srgbClr val="0065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28000"/>
              </a:lnSpc>
              <a:spcBef>
                <a:spcPts val="0"/>
              </a:spcBef>
              <a:spcAft>
                <a:spcPts val="0"/>
              </a:spcAft>
              <a:buClr>
                <a:srgbClr val="000000"/>
              </a:buClr>
              <a:buSzPts val="2500"/>
              <a:buFont typeface="Arial"/>
              <a:buNone/>
            </a:pPr>
            <a:r>
              <a:rPr lang="de-DE" sz="2500" b="1" i="0" u="none" strike="noStrike" cap="none">
                <a:solidFill>
                  <a:schemeClr val="lt1"/>
                </a:solidFill>
                <a:latin typeface="Arial"/>
                <a:ea typeface="Arial"/>
                <a:cs typeface="Arial"/>
                <a:sym typeface="Arial"/>
              </a:rPr>
              <a:t>Overview</a:t>
            </a:r>
            <a:endParaRPr sz="1400" b="0" i="0" u="none" strike="noStrike" cap="none">
              <a:solidFill>
                <a:schemeClr val="lt1"/>
              </a:solidFill>
              <a:latin typeface="Arial"/>
              <a:ea typeface="Arial"/>
              <a:cs typeface="Arial"/>
              <a:sym typeface="Arial"/>
            </a:endParaRPr>
          </a:p>
        </p:txBody>
      </p:sp>
      <p:sp>
        <p:nvSpPr>
          <p:cNvPr id="123" name="Google Shape;123;g35499f8ff82_1_9"/>
          <p:cNvSpPr/>
          <p:nvPr/>
        </p:nvSpPr>
        <p:spPr>
          <a:xfrm>
            <a:off x="3842550" y="883125"/>
            <a:ext cx="486300" cy="486300"/>
          </a:xfrm>
          <a:prstGeom prst="flowChartConnector">
            <a:avLst/>
          </a:prstGeom>
          <a:solidFill>
            <a:srgbClr val="98C6E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4" name="Google Shape;124;g35499f8ff82_1_9"/>
          <p:cNvPicPr preferRelativeResize="0"/>
          <p:nvPr/>
        </p:nvPicPr>
        <p:blipFill rotWithShape="1">
          <a:blip r:embed="rId3">
            <a:alphaModFix/>
          </a:blip>
          <a:srcRect/>
          <a:stretch/>
        </p:blipFill>
        <p:spPr>
          <a:xfrm>
            <a:off x="3927800" y="968375"/>
            <a:ext cx="315800" cy="315800"/>
          </a:xfrm>
          <a:prstGeom prst="rect">
            <a:avLst/>
          </a:prstGeom>
          <a:noFill/>
          <a:ln>
            <a:noFill/>
          </a:ln>
        </p:spPr>
      </p:pic>
      <p:sp>
        <p:nvSpPr>
          <p:cNvPr id="125" name="Google Shape;125;g35499f8ff82_1_9"/>
          <p:cNvSpPr/>
          <p:nvPr/>
        </p:nvSpPr>
        <p:spPr>
          <a:xfrm>
            <a:off x="4197050" y="1650525"/>
            <a:ext cx="486300" cy="486300"/>
          </a:xfrm>
          <a:prstGeom prst="flowChartConnector">
            <a:avLst/>
          </a:prstGeom>
          <a:solidFill>
            <a:srgbClr val="98C6E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35499f8ff82_1_9"/>
          <p:cNvSpPr/>
          <p:nvPr/>
        </p:nvSpPr>
        <p:spPr>
          <a:xfrm>
            <a:off x="4328850" y="2468575"/>
            <a:ext cx="486300" cy="486300"/>
          </a:xfrm>
          <a:prstGeom prst="flowChartConnector">
            <a:avLst/>
          </a:prstGeom>
          <a:solidFill>
            <a:srgbClr val="98C6E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35499f8ff82_1_9"/>
          <p:cNvSpPr/>
          <p:nvPr/>
        </p:nvSpPr>
        <p:spPr>
          <a:xfrm>
            <a:off x="4197050" y="3261300"/>
            <a:ext cx="486300" cy="486300"/>
          </a:xfrm>
          <a:prstGeom prst="flowChartConnector">
            <a:avLst/>
          </a:prstGeom>
          <a:solidFill>
            <a:srgbClr val="98C6E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35499f8ff82_1_9"/>
          <p:cNvSpPr/>
          <p:nvPr/>
        </p:nvSpPr>
        <p:spPr>
          <a:xfrm>
            <a:off x="3842538" y="4054025"/>
            <a:ext cx="486300" cy="486300"/>
          </a:xfrm>
          <a:prstGeom prst="flowChartConnector">
            <a:avLst/>
          </a:prstGeom>
          <a:solidFill>
            <a:srgbClr val="98C6E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35499f8ff82_1_9"/>
          <p:cNvSpPr txBox="1"/>
          <p:nvPr/>
        </p:nvSpPr>
        <p:spPr>
          <a:xfrm>
            <a:off x="4550725" y="856513"/>
            <a:ext cx="3000000" cy="461700"/>
          </a:xfrm>
          <a:prstGeom prst="rect">
            <a:avLst/>
          </a:prstGeom>
          <a:noFill/>
          <a:ln>
            <a:noFill/>
          </a:ln>
        </p:spPr>
        <p:txBody>
          <a:bodyPr spcFirstLastPara="1" wrap="square" lIns="91425" tIns="91425" rIns="91425" bIns="91425" anchor="ctr" anchorCtr="0">
            <a:noAutofit/>
          </a:bodyPr>
          <a:lstStyle/>
          <a:p>
            <a:pPr marL="0" marR="0" lvl="0" indent="0" algn="l" rtl="0">
              <a:lnSpc>
                <a:spcPct val="230000"/>
              </a:lnSpc>
              <a:spcBef>
                <a:spcPts val="0"/>
              </a:spcBef>
              <a:spcAft>
                <a:spcPts val="0"/>
              </a:spcAft>
              <a:buClr>
                <a:srgbClr val="000000"/>
              </a:buClr>
              <a:buSzPts val="1800"/>
              <a:buFont typeface="Arial"/>
              <a:buNone/>
            </a:pPr>
            <a:r>
              <a:rPr lang="de-DE" sz="1800" b="1">
                <a:solidFill>
                  <a:schemeClr val="dk1"/>
                </a:solidFill>
              </a:rPr>
              <a:t>Quick Recap</a:t>
            </a:r>
            <a:endParaRPr sz="1800" b="1" i="0" u="none" strike="noStrike" cap="none">
              <a:solidFill>
                <a:schemeClr val="dk1"/>
              </a:solidFill>
              <a:latin typeface="Arial"/>
              <a:ea typeface="Arial"/>
              <a:cs typeface="Arial"/>
              <a:sym typeface="Arial"/>
            </a:endParaRPr>
          </a:p>
        </p:txBody>
      </p:sp>
      <p:sp>
        <p:nvSpPr>
          <p:cNvPr id="130" name="Google Shape;130;g35499f8ff82_1_9"/>
          <p:cNvSpPr txBox="1"/>
          <p:nvPr/>
        </p:nvSpPr>
        <p:spPr>
          <a:xfrm>
            <a:off x="4863225" y="1668413"/>
            <a:ext cx="3000000" cy="461700"/>
          </a:xfrm>
          <a:prstGeom prst="rect">
            <a:avLst/>
          </a:prstGeom>
          <a:noFill/>
          <a:ln>
            <a:noFill/>
          </a:ln>
        </p:spPr>
        <p:txBody>
          <a:bodyPr spcFirstLastPara="1" wrap="square" lIns="91425" tIns="91425" rIns="91425" bIns="91425" anchor="ctr" anchorCtr="0">
            <a:noAutofit/>
          </a:bodyPr>
          <a:lstStyle/>
          <a:p>
            <a:pPr marL="0" marR="0" lvl="0" indent="0" algn="l" rtl="0">
              <a:lnSpc>
                <a:spcPct val="230000"/>
              </a:lnSpc>
              <a:spcBef>
                <a:spcPts val="0"/>
              </a:spcBef>
              <a:spcAft>
                <a:spcPts val="0"/>
              </a:spcAft>
              <a:buClr>
                <a:srgbClr val="000000"/>
              </a:buClr>
              <a:buSzPts val="1800"/>
              <a:buFont typeface="Arial"/>
              <a:buNone/>
            </a:pPr>
            <a:r>
              <a:rPr lang="de-DE" sz="1800" b="1">
                <a:solidFill>
                  <a:schemeClr val="dk1"/>
                </a:solidFill>
              </a:rPr>
              <a:t>Dataset Explained</a:t>
            </a:r>
            <a:endParaRPr sz="1800" b="1" i="0" u="none" strike="noStrike" cap="none">
              <a:solidFill>
                <a:srgbClr val="000000"/>
              </a:solidFill>
              <a:latin typeface="Arial"/>
              <a:ea typeface="Arial"/>
              <a:cs typeface="Arial"/>
              <a:sym typeface="Arial"/>
            </a:endParaRPr>
          </a:p>
        </p:txBody>
      </p:sp>
      <p:sp>
        <p:nvSpPr>
          <p:cNvPr id="131" name="Google Shape;131;g35499f8ff82_1_9"/>
          <p:cNvSpPr txBox="1"/>
          <p:nvPr/>
        </p:nvSpPr>
        <p:spPr>
          <a:xfrm>
            <a:off x="4999475" y="2480325"/>
            <a:ext cx="3000000" cy="461700"/>
          </a:xfrm>
          <a:prstGeom prst="rect">
            <a:avLst/>
          </a:prstGeom>
          <a:noFill/>
          <a:ln>
            <a:noFill/>
          </a:ln>
        </p:spPr>
        <p:txBody>
          <a:bodyPr spcFirstLastPara="1" wrap="square" lIns="91425" tIns="91425" rIns="91425" bIns="91425" anchor="ctr" anchorCtr="0">
            <a:noAutofit/>
          </a:bodyPr>
          <a:lstStyle/>
          <a:p>
            <a:pPr marL="0" marR="0" lvl="0" indent="0" algn="l" rtl="0">
              <a:lnSpc>
                <a:spcPct val="230000"/>
              </a:lnSpc>
              <a:spcBef>
                <a:spcPts val="0"/>
              </a:spcBef>
              <a:spcAft>
                <a:spcPts val="0"/>
              </a:spcAft>
              <a:buClr>
                <a:srgbClr val="000000"/>
              </a:buClr>
              <a:buSzPts val="1800"/>
              <a:buFont typeface="Arial"/>
              <a:buNone/>
            </a:pPr>
            <a:r>
              <a:rPr lang="de-DE" sz="1800" b="1">
                <a:solidFill>
                  <a:schemeClr val="dk1"/>
                </a:solidFill>
              </a:rPr>
              <a:t>Degradation Tool</a:t>
            </a:r>
            <a:endParaRPr sz="1500" b="1" i="0" u="none" strike="noStrike" cap="none">
              <a:solidFill>
                <a:srgbClr val="000000"/>
              </a:solidFill>
              <a:latin typeface="Arial"/>
              <a:ea typeface="Arial"/>
              <a:cs typeface="Arial"/>
              <a:sym typeface="Arial"/>
            </a:endParaRPr>
          </a:p>
        </p:txBody>
      </p:sp>
      <p:sp>
        <p:nvSpPr>
          <p:cNvPr id="132" name="Google Shape;132;g35499f8ff82_1_9"/>
          <p:cNvSpPr txBox="1"/>
          <p:nvPr/>
        </p:nvSpPr>
        <p:spPr>
          <a:xfrm>
            <a:off x="4863225" y="3296325"/>
            <a:ext cx="3000000" cy="461700"/>
          </a:xfrm>
          <a:prstGeom prst="rect">
            <a:avLst/>
          </a:prstGeom>
          <a:noFill/>
          <a:ln>
            <a:noFill/>
          </a:ln>
        </p:spPr>
        <p:txBody>
          <a:bodyPr spcFirstLastPara="1" wrap="square" lIns="91425" tIns="91425" rIns="91425" bIns="91425" anchor="ctr" anchorCtr="0">
            <a:noAutofit/>
          </a:bodyPr>
          <a:lstStyle/>
          <a:p>
            <a:pPr marL="0" marR="0" lvl="0" indent="0" algn="l" rtl="0">
              <a:lnSpc>
                <a:spcPct val="230000"/>
              </a:lnSpc>
              <a:spcBef>
                <a:spcPts val="0"/>
              </a:spcBef>
              <a:spcAft>
                <a:spcPts val="0"/>
              </a:spcAft>
              <a:buClr>
                <a:srgbClr val="000000"/>
              </a:buClr>
              <a:buSzPts val="1800"/>
              <a:buFont typeface="Arial"/>
              <a:buNone/>
            </a:pPr>
            <a:r>
              <a:rPr lang="de-DE" sz="1800" b="1">
                <a:solidFill>
                  <a:schemeClr val="dk1"/>
                </a:solidFill>
              </a:rPr>
              <a:t>Agentic System</a:t>
            </a:r>
            <a:endParaRPr sz="1800" b="1" i="0" u="none" strike="noStrike" cap="none">
              <a:solidFill>
                <a:srgbClr val="000000"/>
              </a:solidFill>
              <a:latin typeface="Arial"/>
              <a:ea typeface="Arial"/>
              <a:cs typeface="Arial"/>
              <a:sym typeface="Arial"/>
            </a:endParaRPr>
          </a:p>
        </p:txBody>
      </p:sp>
      <p:pic>
        <p:nvPicPr>
          <p:cNvPr id="133" name="Google Shape;133;g35499f8ff82_1_9"/>
          <p:cNvPicPr preferRelativeResize="0"/>
          <p:nvPr/>
        </p:nvPicPr>
        <p:blipFill rotWithShape="1">
          <a:blip r:embed="rId4">
            <a:alphaModFix/>
          </a:blip>
          <a:srcRect/>
          <a:stretch/>
        </p:blipFill>
        <p:spPr>
          <a:xfrm>
            <a:off x="4282288" y="1735763"/>
            <a:ext cx="315813" cy="315813"/>
          </a:xfrm>
          <a:prstGeom prst="rect">
            <a:avLst/>
          </a:prstGeom>
          <a:noFill/>
          <a:ln>
            <a:noFill/>
          </a:ln>
        </p:spPr>
      </p:pic>
      <p:pic>
        <p:nvPicPr>
          <p:cNvPr id="134" name="Google Shape;134;g35499f8ff82_1_9"/>
          <p:cNvPicPr preferRelativeResize="0"/>
          <p:nvPr/>
        </p:nvPicPr>
        <p:blipFill rotWithShape="1">
          <a:blip r:embed="rId5">
            <a:alphaModFix/>
          </a:blip>
          <a:srcRect/>
          <a:stretch/>
        </p:blipFill>
        <p:spPr>
          <a:xfrm>
            <a:off x="4435050" y="2590048"/>
            <a:ext cx="273900" cy="273900"/>
          </a:xfrm>
          <a:prstGeom prst="rect">
            <a:avLst/>
          </a:prstGeom>
          <a:noFill/>
          <a:ln>
            <a:noFill/>
          </a:ln>
        </p:spPr>
      </p:pic>
      <p:pic>
        <p:nvPicPr>
          <p:cNvPr id="135" name="Google Shape;135;g35499f8ff82_1_9"/>
          <p:cNvPicPr preferRelativeResize="0"/>
          <p:nvPr/>
        </p:nvPicPr>
        <p:blipFill rotWithShape="1">
          <a:blip r:embed="rId6">
            <a:alphaModFix/>
          </a:blip>
          <a:srcRect/>
          <a:stretch/>
        </p:blipFill>
        <p:spPr>
          <a:xfrm>
            <a:off x="4303250" y="3367500"/>
            <a:ext cx="273900" cy="273900"/>
          </a:xfrm>
          <a:prstGeom prst="rect">
            <a:avLst/>
          </a:prstGeom>
          <a:noFill/>
          <a:ln>
            <a:noFill/>
          </a:ln>
        </p:spPr>
      </p:pic>
      <p:pic>
        <p:nvPicPr>
          <p:cNvPr id="136" name="Google Shape;136;g35499f8ff82_1_9"/>
          <p:cNvPicPr preferRelativeResize="0"/>
          <p:nvPr/>
        </p:nvPicPr>
        <p:blipFill rotWithShape="1">
          <a:blip r:embed="rId7">
            <a:alphaModFix/>
          </a:blip>
          <a:srcRect/>
          <a:stretch/>
        </p:blipFill>
        <p:spPr>
          <a:xfrm>
            <a:off x="3935263" y="4146738"/>
            <a:ext cx="300876" cy="300876"/>
          </a:xfrm>
          <a:prstGeom prst="rect">
            <a:avLst/>
          </a:prstGeom>
          <a:noFill/>
          <a:ln>
            <a:noFill/>
          </a:ln>
        </p:spPr>
      </p:pic>
      <p:sp>
        <p:nvSpPr>
          <p:cNvPr id="137" name="Google Shape;137;g35499f8ff82_1_9"/>
          <p:cNvSpPr txBox="1"/>
          <p:nvPr/>
        </p:nvSpPr>
        <p:spPr>
          <a:xfrm>
            <a:off x="4522650" y="4112325"/>
            <a:ext cx="3000000" cy="461700"/>
          </a:xfrm>
          <a:prstGeom prst="rect">
            <a:avLst/>
          </a:prstGeom>
          <a:noFill/>
          <a:ln>
            <a:noFill/>
          </a:ln>
        </p:spPr>
        <p:txBody>
          <a:bodyPr spcFirstLastPara="1" wrap="square" lIns="91425" tIns="91425" rIns="91425" bIns="91425" anchor="ctr" anchorCtr="0">
            <a:noAutofit/>
          </a:bodyPr>
          <a:lstStyle/>
          <a:p>
            <a:pPr marL="0" marR="0" lvl="0" indent="0" algn="l" rtl="0">
              <a:lnSpc>
                <a:spcPct val="230000"/>
              </a:lnSpc>
              <a:spcBef>
                <a:spcPts val="0"/>
              </a:spcBef>
              <a:spcAft>
                <a:spcPts val="0"/>
              </a:spcAft>
              <a:buClr>
                <a:srgbClr val="000000"/>
              </a:buClr>
              <a:buSzPts val="1800"/>
              <a:buFont typeface="Arial"/>
              <a:buNone/>
            </a:pPr>
            <a:r>
              <a:rPr lang="de-DE" sz="1800" b="1">
                <a:solidFill>
                  <a:schemeClr val="dk1"/>
                </a:solidFill>
              </a:rPr>
              <a:t>Next Steps &amp; Timeline</a:t>
            </a:r>
            <a:endParaRPr sz="1800" b="1" i="0" u="none" strike="noStrike" cap="none">
              <a:solidFill>
                <a:schemeClr val="dk1"/>
              </a:solidFill>
              <a:latin typeface="Arial"/>
              <a:ea typeface="Arial"/>
              <a:cs typeface="Arial"/>
              <a:sym typeface="Arial"/>
            </a:endParaRPr>
          </a:p>
        </p:txBody>
      </p:sp>
      <p:sp>
        <p:nvSpPr>
          <p:cNvPr id="138" name="Google Shape;138;g35499f8ff82_1_9"/>
          <p:cNvSpPr txBox="1"/>
          <p:nvPr/>
        </p:nvSpPr>
        <p:spPr>
          <a:xfrm>
            <a:off x="6457575" y="4814925"/>
            <a:ext cx="2221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Speaker: </a:t>
            </a:r>
            <a:r>
              <a:rPr lang="de-DE" sz="1100" b="0" i="0" u="none" strike="noStrike" cap="none">
                <a:solidFill>
                  <a:schemeClr val="dk1"/>
                </a:solidFill>
                <a:latin typeface="Arial"/>
                <a:ea typeface="Arial"/>
                <a:cs typeface="Arial"/>
                <a:sym typeface="Arial"/>
              </a:rPr>
              <a:t>Nien-Ying (03803153)</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
          <p:cNvSpPr txBox="1">
            <a:spLocks noGrp="1"/>
          </p:cNvSpPr>
          <p:nvPr>
            <p:ph type="title"/>
          </p:nvPr>
        </p:nvSpPr>
        <p:spPr>
          <a:xfrm>
            <a:off x="319090" y="972000"/>
            <a:ext cx="8508900" cy="376200"/>
          </a:xfrm>
          <a:prstGeom prst="rect">
            <a:avLst/>
          </a:prstGeom>
          <a:noFill/>
          <a:ln>
            <a:noFill/>
          </a:ln>
        </p:spPr>
        <p:txBody>
          <a:bodyPr spcFirstLastPara="1" wrap="square" lIns="0" tIns="0" rIns="0" bIns="0" anchor="t" anchorCtr="0">
            <a:noAutofit/>
          </a:bodyPr>
          <a:lstStyle/>
          <a:p>
            <a:pPr marL="0" lvl="0" indent="0" algn="l" rtl="0">
              <a:lnSpc>
                <a:spcPct val="128000"/>
              </a:lnSpc>
              <a:spcBef>
                <a:spcPts val="0"/>
              </a:spcBef>
              <a:spcAft>
                <a:spcPts val="0"/>
              </a:spcAft>
              <a:buSzPts val="1400"/>
              <a:buNone/>
            </a:pPr>
            <a:r>
              <a:rPr lang="de-DE" b="1"/>
              <a:t>Quick Recap About Team</a:t>
            </a:r>
            <a:endParaRPr b="1"/>
          </a:p>
        </p:txBody>
      </p:sp>
      <p:sp>
        <p:nvSpPr>
          <p:cNvPr id="144" name="Google Shape;144;p2"/>
          <p:cNvSpPr txBox="1">
            <a:spLocks noGrp="1"/>
          </p:cNvSpPr>
          <p:nvPr>
            <p:ph type="body" idx="1"/>
          </p:nvPr>
        </p:nvSpPr>
        <p:spPr>
          <a:xfrm>
            <a:off x="556575" y="2986425"/>
            <a:ext cx="1225200" cy="2925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SzPts val="1400"/>
              <a:buNone/>
            </a:pPr>
            <a:r>
              <a:rPr lang="de-DE" sz="1100"/>
              <a:t>Eduardo Silva</a:t>
            </a:r>
            <a:endParaRPr sz="1100"/>
          </a:p>
        </p:txBody>
      </p:sp>
      <p:pic>
        <p:nvPicPr>
          <p:cNvPr id="145" name="Google Shape;145;p2"/>
          <p:cNvPicPr preferRelativeResize="0"/>
          <p:nvPr/>
        </p:nvPicPr>
        <p:blipFill rotWithShape="1">
          <a:blip r:embed="rId3">
            <a:alphaModFix/>
          </a:blip>
          <a:srcRect/>
          <a:stretch/>
        </p:blipFill>
        <p:spPr>
          <a:xfrm>
            <a:off x="487550" y="1670075"/>
            <a:ext cx="1225200" cy="1225200"/>
          </a:xfrm>
          <a:prstGeom prst="rect">
            <a:avLst/>
          </a:prstGeom>
          <a:noFill/>
          <a:ln>
            <a:noFill/>
          </a:ln>
        </p:spPr>
      </p:pic>
      <p:pic>
        <p:nvPicPr>
          <p:cNvPr id="146" name="Google Shape;146;p2"/>
          <p:cNvPicPr preferRelativeResize="0"/>
          <p:nvPr/>
        </p:nvPicPr>
        <p:blipFill rotWithShape="1">
          <a:blip r:embed="rId4">
            <a:alphaModFix/>
          </a:blip>
          <a:srcRect/>
          <a:stretch/>
        </p:blipFill>
        <p:spPr>
          <a:xfrm>
            <a:off x="3956600" y="2718000"/>
            <a:ext cx="2042004" cy="1310500"/>
          </a:xfrm>
          <a:prstGeom prst="rect">
            <a:avLst/>
          </a:prstGeom>
          <a:noFill/>
          <a:ln>
            <a:noFill/>
          </a:ln>
        </p:spPr>
      </p:pic>
      <p:pic>
        <p:nvPicPr>
          <p:cNvPr id="147" name="Google Shape;147;p2"/>
          <p:cNvPicPr preferRelativeResize="0"/>
          <p:nvPr/>
        </p:nvPicPr>
        <p:blipFill rotWithShape="1">
          <a:blip r:embed="rId5">
            <a:alphaModFix/>
          </a:blip>
          <a:srcRect/>
          <a:stretch/>
        </p:blipFill>
        <p:spPr>
          <a:xfrm>
            <a:off x="6148350" y="972000"/>
            <a:ext cx="2436360" cy="1370450"/>
          </a:xfrm>
          <a:prstGeom prst="rect">
            <a:avLst/>
          </a:prstGeom>
          <a:noFill/>
          <a:ln>
            <a:noFill/>
          </a:ln>
        </p:spPr>
      </p:pic>
      <p:sp>
        <p:nvSpPr>
          <p:cNvPr id="148" name="Google Shape;148;p2"/>
          <p:cNvSpPr txBox="1">
            <a:spLocks noGrp="1"/>
          </p:cNvSpPr>
          <p:nvPr>
            <p:ph type="body" idx="1"/>
          </p:nvPr>
        </p:nvSpPr>
        <p:spPr>
          <a:xfrm>
            <a:off x="6606200" y="4053275"/>
            <a:ext cx="2221800" cy="8904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SzPts val="1400"/>
              <a:buNone/>
            </a:pPr>
            <a:r>
              <a:rPr lang="de-DE" sz="1100"/>
              <a:t> Mohamed Khalil</a:t>
            </a:r>
            <a:endParaRPr sz="1100"/>
          </a:p>
          <a:p>
            <a:pPr marL="0" lvl="0" indent="0" algn="l" rtl="0">
              <a:lnSpc>
                <a:spcPct val="150000"/>
              </a:lnSpc>
              <a:spcBef>
                <a:spcPts val="0"/>
              </a:spcBef>
              <a:spcAft>
                <a:spcPts val="0"/>
              </a:spcAft>
              <a:buSzPts val="1400"/>
              <a:buNone/>
            </a:pPr>
            <a:r>
              <a:rPr lang="de-DE" sz="1100"/>
              <a:t>khalil.mohamed@siemens.com </a:t>
            </a:r>
            <a:endParaRPr sz="1100"/>
          </a:p>
        </p:txBody>
      </p:sp>
      <p:sp>
        <p:nvSpPr>
          <p:cNvPr id="149" name="Google Shape;149;p2"/>
          <p:cNvSpPr txBox="1">
            <a:spLocks noGrp="1"/>
          </p:cNvSpPr>
          <p:nvPr>
            <p:ph type="body" idx="1"/>
          </p:nvPr>
        </p:nvSpPr>
        <p:spPr>
          <a:xfrm>
            <a:off x="6148350" y="2373475"/>
            <a:ext cx="2647800" cy="2925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SzPts val="1400"/>
              <a:buNone/>
            </a:pPr>
            <a:r>
              <a:rPr lang="de-DE" sz="1100"/>
              <a:t>Siemens Technology Center (Garching)</a:t>
            </a:r>
            <a:endParaRPr sz="1100"/>
          </a:p>
        </p:txBody>
      </p:sp>
      <p:pic>
        <p:nvPicPr>
          <p:cNvPr id="150" name="Google Shape;150;p2"/>
          <p:cNvPicPr preferRelativeResize="0"/>
          <p:nvPr/>
        </p:nvPicPr>
        <p:blipFill rotWithShape="1">
          <a:blip r:embed="rId6">
            <a:alphaModFix/>
          </a:blip>
          <a:srcRect l="3941" t="22811" r="5659" b="33703"/>
          <a:stretch/>
        </p:blipFill>
        <p:spPr>
          <a:xfrm>
            <a:off x="1270475" y="3532275"/>
            <a:ext cx="1433915" cy="1225201"/>
          </a:xfrm>
          <a:prstGeom prst="rect">
            <a:avLst/>
          </a:prstGeom>
          <a:noFill/>
          <a:ln>
            <a:noFill/>
          </a:ln>
        </p:spPr>
      </p:pic>
      <p:sp>
        <p:nvSpPr>
          <p:cNvPr id="151" name="Google Shape;151;p2"/>
          <p:cNvSpPr txBox="1">
            <a:spLocks noGrp="1"/>
          </p:cNvSpPr>
          <p:nvPr>
            <p:ph type="body" idx="1"/>
          </p:nvPr>
        </p:nvSpPr>
        <p:spPr>
          <a:xfrm>
            <a:off x="1270475" y="4851000"/>
            <a:ext cx="1225200" cy="2925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SzPts val="1400"/>
              <a:buNone/>
            </a:pPr>
            <a:r>
              <a:rPr lang="de-DE" sz="1100"/>
              <a:t>Adrián Almohalla</a:t>
            </a:r>
            <a:endParaRPr sz="1100"/>
          </a:p>
        </p:txBody>
      </p:sp>
      <p:sp>
        <p:nvSpPr>
          <p:cNvPr id="152" name="Google Shape;152;p2"/>
          <p:cNvSpPr txBox="1">
            <a:spLocks noGrp="1"/>
          </p:cNvSpPr>
          <p:nvPr>
            <p:ph type="body" idx="1"/>
          </p:nvPr>
        </p:nvSpPr>
        <p:spPr>
          <a:xfrm>
            <a:off x="2420950" y="2986425"/>
            <a:ext cx="1225200" cy="2925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SzPts val="1400"/>
              <a:buNone/>
            </a:pPr>
            <a:r>
              <a:rPr lang="de-DE" sz="1100"/>
              <a:t>Nien-Ying Lin</a:t>
            </a:r>
            <a:endParaRPr sz="1100"/>
          </a:p>
        </p:txBody>
      </p:sp>
      <p:pic>
        <p:nvPicPr>
          <p:cNvPr id="153" name="Google Shape;153;p2" title="LINE_ALBUM_證件照_250505_1.jpg"/>
          <p:cNvPicPr preferRelativeResize="0"/>
          <p:nvPr/>
        </p:nvPicPr>
        <p:blipFill rotWithShape="1">
          <a:blip r:embed="rId7">
            <a:alphaModFix/>
          </a:blip>
          <a:srcRect r="3025" b="14471"/>
          <a:stretch/>
        </p:blipFill>
        <p:spPr>
          <a:xfrm>
            <a:off x="2420950" y="1743325"/>
            <a:ext cx="1188124" cy="1151949"/>
          </a:xfrm>
          <a:prstGeom prst="rect">
            <a:avLst/>
          </a:prstGeom>
          <a:noFill/>
          <a:ln>
            <a:noFill/>
          </a:ln>
        </p:spPr>
      </p:pic>
      <p:pic>
        <p:nvPicPr>
          <p:cNvPr id="154" name="Google Shape;154;p2"/>
          <p:cNvPicPr preferRelativeResize="0"/>
          <p:nvPr/>
        </p:nvPicPr>
        <p:blipFill rotWithShape="1">
          <a:blip r:embed="rId8">
            <a:alphaModFix/>
          </a:blip>
          <a:srcRect/>
          <a:stretch/>
        </p:blipFill>
        <p:spPr>
          <a:xfrm>
            <a:off x="6652775" y="2757113"/>
            <a:ext cx="1225200" cy="1225200"/>
          </a:xfrm>
          <a:prstGeom prst="rect">
            <a:avLst/>
          </a:prstGeom>
          <a:noFill/>
          <a:ln>
            <a:noFill/>
          </a:ln>
        </p:spPr>
      </p:pic>
      <p:sp>
        <p:nvSpPr>
          <p:cNvPr id="155" name="Google Shape;155;p2"/>
          <p:cNvSpPr txBox="1"/>
          <p:nvPr/>
        </p:nvSpPr>
        <p:spPr>
          <a:xfrm>
            <a:off x="6457575" y="4814925"/>
            <a:ext cx="2221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Speaker: </a:t>
            </a:r>
            <a:r>
              <a:rPr lang="de-DE" sz="1100" b="0" i="0" u="none" strike="noStrike" cap="none">
                <a:solidFill>
                  <a:schemeClr val="dk1"/>
                </a:solidFill>
                <a:latin typeface="Arial"/>
                <a:ea typeface="Arial"/>
                <a:cs typeface="Arial"/>
                <a:sym typeface="Arial"/>
              </a:rPr>
              <a:t>Nien-Ying (03803153)</a:t>
            </a:r>
            <a:endParaRPr sz="1200" b="0" i="0" u="none" strike="noStrike" cap="none">
              <a:solidFill>
                <a:srgbClr val="000000"/>
              </a:solidFill>
              <a:latin typeface="Arial"/>
              <a:ea typeface="Arial"/>
              <a:cs typeface="Arial"/>
              <a:sym typeface="Arial"/>
            </a:endParaRPr>
          </a:p>
        </p:txBody>
      </p:sp>
      <p:sp>
        <p:nvSpPr>
          <p:cNvPr id="156" name="Google Shape;156;p2"/>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de-DE"/>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4"/>
          <p:cNvSpPr txBox="1">
            <a:spLocks noGrp="1"/>
          </p:cNvSpPr>
          <p:nvPr>
            <p:ph type="body" idx="1"/>
          </p:nvPr>
        </p:nvSpPr>
        <p:spPr>
          <a:xfrm>
            <a:off x="319100" y="1356900"/>
            <a:ext cx="4115700" cy="3181200"/>
          </a:xfrm>
          <a:prstGeom prst="rect">
            <a:avLst/>
          </a:prstGeom>
          <a:noFill/>
          <a:ln>
            <a:noFill/>
          </a:ln>
        </p:spPr>
        <p:txBody>
          <a:bodyPr spcFirstLastPara="1" wrap="square" lIns="0" tIns="0" rIns="0" bIns="0" anchor="t" anchorCtr="0">
            <a:noAutofit/>
          </a:bodyPr>
          <a:lstStyle/>
          <a:p>
            <a:pPr marL="0" lvl="0" indent="0" algn="l" rtl="0">
              <a:lnSpc>
                <a:spcPct val="114000"/>
              </a:lnSpc>
              <a:spcBef>
                <a:spcPts val="0"/>
              </a:spcBef>
              <a:spcAft>
                <a:spcPts val="0"/>
              </a:spcAft>
              <a:buSzPts val="1400"/>
              <a:buNone/>
            </a:pPr>
            <a:r>
              <a:rPr lang="de-DE"/>
              <a:t>Problem: </a:t>
            </a:r>
            <a:endParaRPr/>
          </a:p>
          <a:p>
            <a:pPr marL="457200" lvl="0" indent="-317500" algn="l" rtl="0">
              <a:lnSpc>
                <a:spcPct val="114000"/>
              </a:lnSpc>
              <a:spcBef>
                <a:spcPts val="0"/>
              </a:spcBef>
              <a:spcAft>
                <a:spcPts val="0"/>
              </a:spcAft>
              <a:buSzPts val="1400"/>
              <a:buChar char="●"/>
            </a:pPr>
            <a:r>
              <a:rPr lang="de-DE"/>
              <a:t>Manufacturing involves </a:t>
            </a:r>
            <a:r>
              <a:rPr lang="de-DE" b="1"/>
              <a:t>process </a:t>
            </a:r>
            <a:r>
              <a:rPr lang="de-DE"/>
              <a:t>(feed rate, torque) and </a:t>
            </a:r>
            <a:r>
              <a:rPr lang="de-DE" b="1"/>
              <a:t>product </a:t>
            </a:r>
            <a:r>
              <a:rPr lang="de-DE"/>
              <a:t>(material)</a:t>
            </a:r>
            <a:r>
              <a:rPr lang="de-DE" b="1"/>
              <a:t> </a:t>
            </a:r>
            <a:r>
              <a:rPr lang="de-DE"/>
              <a:t>parameters</a:t>
            </a:r>
            <a:endParaRPr/>
          </a:p>
          <a:p>
            <a:pPr marL="457200" lvl="0" indent="-317500" algn="l" rtl="0">
              <a:lnSpc>
                <a:spcPct val="114000"/>
              </a:lnSpc>
              <a:spcBef>
                <a:spcPts val="0"/>
              </a:spcBef>
              <a:spcAft>
                <a:spcPts val="0"/>
              </a:spcAft>
              <a:buSzPts val="1400"/>
              <a:buChar char="●"/>
            </a:pPr>
            <a:r>
              <a:rPr lang="de-DE"/>
              <a:t>Existing simulation </a:t>
            </a:r>
            <a:r>
              <a:rPr lang="de-DE" b="1"/>
              <a:t>tools are complex and not accessible to non-experts</a:t>
            </a:r>
            <a:r>
              <a:rPr lang="de-DE"/>
              <a:t>.</a:t>
            </a:r>
            <a:endParaRPr/>
          </a:p>
          <a:p>
            <a:pPr marL="0" lvl="0" indent="0" algn="l" rtl="0">
              <a:lnSpc>
                <a:spcPct val="114000"/>
              </a:lnSpc>
              <a:spcBef>
                <a:spcPts val="0"/>
              </a:spcBef>
              <a:spcAft>
                <a:spcPts val="0"/>
              </a:spcAft>
              <a:buNone/>
            </a:pPr>
            <a:endParaRPr/>
          </a:p>
          <a:p>
            <a:pPr marL="0" lvl="0" indent="0" algn="l" rtl="0">
              <a:lnSpc>
                <a:spcPct val="114000"/>
              </a:lnSpc>
              <a:spcBef>
                <a:spcPts val="0"/>
              </a:spcBef>
              <a:spcAft>
                <a:spcPts val="0"/>
              </a:spcAft>
              <a:buSzPts val="1400"/>
              <a:buNone/>
            </a:pPr>
            <a:endParaRPr/>
          </a:p>
        </p:txBody>
      </p:sp>
      <p:sp>
        <p:nvSpPr>
          <p:cNvPr id="162" name="Google Shape;162;p4"/>
          <p:cNvSpPr txBox="1">
            <a:spLocks noGrp="1"/>
          </p:cNvSpPr>
          <p:nvPr>
            <p:ph type="title"/>
          </p:nvPr>
        </p:nvSpPr>
        <p:spPr>
          <a:xfrm>
            <a:off x="319090" y="895800"/>
            <a:ext cx="8508900" cy="384900"/>
          </a:xfrm>
          <a:prstGeom prst="rect">
            <a:avLst/>
          </a:prstGeom>
          <a:noFill/>
          <a:ln>
            <a:noFill/>
          </a:ln>
        </p:spPr>
        <p:txBody>
          <a:bodyPr spcFirstLastPara="1" wrap="square" lIns="0" tIns="0" rIns="0" bIns="0" anchor="t" anchorCtr="0">
            <a:spAutoFit/>
          </a:bodyPr>
          <a:lstStyle/>
          <a:p>
            <a:pPr marL="0" lvl="0" indent="0" algn="l" rtl="0">
              <a:lnSpc>
                <a:spcPct val="128000"/>
              </a:lnSpc>
              <a:spcBef>
                <a:spcPts val="0"/>
              </a:spcBef>
              <a:spcAft>
                <a:spcPts val="0"/>
              </a:spcAft>
              <a:buSzPts val="1400"/>
              <a:buNone/>
            </a:pPr>
            <a:r>
              <a:rPr lang="de-DE" b="1"/>
              <a:t>Quick Recap About Problem</a:t>
            </a:r>
            <a:endParaRPr b="1"/>
          </a:p>
        </p:txBody>
      </p:sp>
      <p:sp>
        <p:nvSpPr>
          <p:cNvPr id="163" name="Google Shape;163;p4"/>
          <p:cNvSpPr txBox="1">
            <a:spLocks noGrp="1"/>
          </p:cNvSpPr>
          <p:nvPr>
            <p:ph type="sldNum" idx="12"/>
          </p:nvPr>
        </p:nvSpPr>
        <p:spPr>
          <a:xfrm>
            <a:off x="6774934" y="4854985"/>
            <a:ext cx="2052074" cy="273844"/>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de-DE"/>
              <a:t>5</a:t>
            </a:fld>
            <a:endParaRPr/>
          </a:p>
        </p:txBody>
      </p:sp>
      <p:pic>
        <p:nvPicPr>
          <p:cNvPr id="164" name="Google Shape;164;p4"/>
          <p:cNvPicPr preferRelativeResize="0"/>
          <p:nvPr/>
        </p:nvPicPr>
        <p:blipFill rotWithShape="1">
          <a:blip r:embed="rId3">
            <a:alphaModFix/>
          </a:blip>
          <a:srcRect/>
          <a:stretch/>
        </p:blipFill>
        <p:spPr>
          <a:xfrm>
            <a:off x="1393175" y="2758975"/>
            <a:ext cx="1699750" cy="1779126"/>
          </a:xfrm>
          <a:prstGeom prst="rect">
            <a:avLst/>
          </a:prstGeom>
          <a:noFill/>
          <a:ln>
            <a:noFill/>
          </a:ln>
        </p:spPr>
      </p:pic>
      <p:sp>
        <p:nvSpPr>
          <p:cNvPr id="165" name="Google Shape;165;p4"/>
          <p:cNvSpPr txBox="1"/>
          <p:nvPr/>
        </p:nvSpPr>
        <p:spPr>
          <a:xfrm>
            <a:off x="919400" y="4538100"/>
            <a:ext cx="2915100" cy="38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Fig.1 - Festo Plant Drilling Station </a:t>
            </a:r>
            <a:endParaRPr sz="1100" b="0" i="0" u="none" strike="noStrike" cap="none">
              <a:solidFill>
                <a:srgbClr val="000000"/>
              </a:solidFill>
              <a:latin typeface="Arial"/>
              <a:ea typeface="Arial"/>
              <a:cs typeface="Arial"/>
              <a:sym typeface="Arial"/>
            </a:endParaRPr>
          </a:p>
        </p:txBody>
      </p:sp>
      <p:sp>
        <p:nvSpPr>
          <p:cNvPr id="166" name="Google Shape;166;p4"/>
          <p:cNvSpPr txBox="1"/>
          <p:nvPr/>
        </p:nvSpPr>
        <p:spPr>
          <a:xfrm>
            <a:off x="6457575" y="4814925"/>
            <a:ext cx="2221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Speaker: </a:t>
            </a:r>
            <a:r>
              <a:rPr lang="de-DE" sz="1100" b="0" i="0" u="none" strike="noStrike" cap="none">
                <a:solidFill>
                  <a:schemeClr val="dk1"/>
                </a:solidFill>
                <a:latin typeface="Arial"/>
                <a:ea typeface="Arial"/>
                <a:cs typeface="Arial"/>
                <a:sym typeface="Arial"/>
              </a:rPr>
              <a:t>Nien-Ying (03803153)</a:t>
            </a:r>
            <a:endParaRPr sz="1200" b="0" i="0" u="none" strike="noStrike" cap="none">
              <a:solidFill>
                <a:srgbClr val="000000"/>
              </a:solidFill>
              <a:latin typeface="Arial"/>
              <a:ea typeface="Arial"/>
              <a:cs typeface="Arial"/>
              <a:sym typeface="Arial"/>
            </a:endParaRPr>
          </a:p>
        </p:txBody>
      </p:sp>
      <p:pic>
        <p:nvPicPr>
          <p:cNvPr id="167" name="Google Shape;167;p4"/>
          <p:cNvPicPr preferRelativeResize="0"/>
          <p:nvPr/>
        </p:nvPicPr>
        <p:blipFill rotWithShape="1">
          <a:blip r:embed="rId4">
            <a:alphaModFix/>
          </a:blip>
          <a:srcRect/>
          <a:stretch/>
        </p:blipFill>
        <p:spPr>
          <a:xfrm>
            <a:off x="4688625" y="1501300"/>
            <a:ext cx="3990152" cy="2660101"/>
          </a:xfrm>
          <a:prstGeom prst="rect">
            <a:avLst/>
          </a:prstGeom>
          <a:noFill/>
          <a:ln>
            <a:noFill/>
          </a:ln>
        </p:spPr>
      </p:pic>
      <p:sp>
        <p:nvSpPr>
          <p:cNvPr id="168" name="Google Shape;168;p4"/>
          <p:cNvSpPr txBox="1"/>
          <p:nvPr/>
        </p:nvSpPr>
        <p:spPr>
          <a:xfrm>
            <a:off x="5657696" y="4161400"/>
            <a:ext cx="2052000" cy="38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Fig. </a:t>
            </a:r>
            <a:r>
              <a:rPr lang="de-DE" sz="1100"/>
              <a:t>2</a:t>
            </a:r>
            <a:r>
              <a:rPr lang="de-DE" sz="1100" b="0" i="0" u="none" strike="noStrike" cap="none">
                <a:solidFill>
                  <a:srgbClr val="000000"/>
                </a:solidFill>
                <a:latin typeface="Arial"/>
                <a:ea typeface="Arial"/>
                <a:cs typeface="Arial"/>
                <a:sym typeface="Arial"/>
              </a:rPr>
              <a:t> - RAG-LLMs Tools</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35499f8ff82_0_62"/>
          <p:cNvSpPr txBox="1">
            <a:spLocks noGrp="1"/>
          </p:cNvSpPr>
          <p:nvPr>
            <p:ph type="title"/>
          </p:nvPr>
        </p:nvSpPr>
        <p:spPr>
          <a:xfrm>
            <a:off x="319090" y="972000"/>
            <a:ext cx="8508900" cy="384900"/>
          </a:xfrm>
          <a:prstGeom prst="rect">
            <a:avLst/>
          </a:prstGeom>
          <a:noFill/>
          <a:ln>
            <a:noFill/>
          </a:ln>
        </p:spPr>
        <p:txBody>
          <a:bodyPr spcFirstLastPara="1" wrap="square" lIns="0" tIns="0" rIns="0" bIns="0" anchor="t" anchorCtr="0">
            <a:spAutoFit/>
          </a:bodyPr>
          <a:lstStyle/>
          <a:p>
            <a:pPr marL="0" lvl="0" indent="0" algn="l" rtl="0">
              <a:lnSpc>
                <a:spcPct val="128000"/>
              </a:lnSpc>
              <a:spcBef>
                <a:spcPts val="0"/>
              </a:spcBef>
              <a:spcAft>
                <a:spcPts val="0"/>
              </a:spcAft>
              <a:buSzPts val="1400"/>
              <a:buNone/>
            </a:pPr>
            <a:r>
              <a:rPr lang="de-DE" b="1"/>
              <a:t>Example User Case</a:t>
            </a:r>
            <a:endParaRPr b="1"/>
          </a:p>
        </p:txBody>
      </p:sp>
      <p:sp>
        <p:nvSpPr>
          <p:cNvPr id="174" name="Google Shape;174;g35499f8ff82_0_62"/>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de-DE"/>
              <a:t>6</a:t>
            </a:fld>
            <a:endParaRPr/>
          </a:p>
        </p:txBody>
      </p:sp>
      <p:pic>
        <p:nvPicPr>
          <p:cNvPr id="175" name="Google Shape;175;g35499f8ff82_0_62"/>
          <p:cNvPicPr preferRelativeResize="0"/>
          <p:nvPr/>
        </p:nvPicPr>
        <p:blipFill rotWithShape="1">
          <a:blip r:embed="rId3">
            <a:alphaModFix/>
          </a:blip>
          <a:srcRect/>
          <a:stretch/>
        </p:blipFill>
        <p:spPr>
          <a:xfrm>
            <a:off x="319100" y="1425525"/>
            <a:ext cx="1146226" cy="1146226"/>
          </a:xfrm>
          <a:prstGeom prst="rect">
            <a:avLst/>
          </a:prstGeom>
          <a:noFill/>
          <a:ln>
            <a:noFill/>
          </a:ln>
        </p:spPr>
      </p:pic>
      <p:sp>
        <p:nvSpPr>
          <p:cNvPr id="176" name="Google Shape;176;g35499f8ff82_0_62"/>
          <p:cNvSpPr txBox="1"/>
          <p:nvPr/>
        </p:nvSpPr>
        <p:spPr>
          <a:xfrm>
            <a:off x="1785175" y="1511700"/>
            <a:ext cx="6733500" cy="21201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AutoNum type="arabicPeriod"/>
            </a:pPr>
            <a:r>
              <a:rPr lang="de-DE" sz="1400" b="0" i="0" u="none" strike="noStrike" cap="none">
                <a:solidFill>
                  <a:srgbClr val="000000"/>
                </a:solidFill>
                <a:latin typeface="Arial"/>
                <a:ea typeface="Arial"/>
                <a:cs typeface="Arial"/>
                <a:sym typeface="Arial"/>
              </a:rPr>
              <a:t>“What is the </a:t>
            </a:r>
            <a:r>
              <a:rPr lang="de-DE" sz="1400" b="1" i="0" u="none" strike="noStrike" cap="none">
                <a:solidFill>
                  <a:srgbClr val="000000"/>
                </a:solidFill>
                <a:latin typeface="Arial"/>
                <a:ea typeface="Arial"/>
                <a:cs typeface="Arial"/>
                <a:sym typeface="Arial"/>
              </a:rPr>
              <a:t>expected energy</a:t>
            </a:r>
            <a:r>
              <a:rPr lang="de-DE" sz="1400" b="0" i="0" u="none" strike="noStrike" cap="none">
                <a:solidFill>
                  <a:srgbClr val="000000"/>
                </a:solidFill>
                <a:latin typeface="Arial"/>
                <a:ea typeface="Arial"/>
                <a:cs typeface="Arial"/>
                <a:sym typeface="Arial"/>
              </a:rPr>
              <a:t> consumption for a drilling process using an  </a:t>
            </a:r>
            <a:r>
              <a:rPr lang="de-DE" b="1"/>
              <a:t>14 mm</a:t>
            </a:r>
            <a:r>
              <a:rPr lang="de-DE" sz="1400" b="1" i="0" u="none" strike="noStrike" cap="none">
                <a:solidFill>
                  <a:srgbClr val="000000"/>
                </a:solidFill>
                <a:latin typeface="Arial"/>
                <a:ea typeface="Arial"/>
                <a:cs typeface="Arial"/>
                <a:sym typeface="Arial"/>
              </a:rPr>
              <a:t> drill bit</a:t>
            </a:r>
            <a:r>
              <a:rPr lang="de-DE" sz="1400" b="0" i="0" u="none" strike="noStrike" cap="none">
                <a:solidFill>
                  <a:srgbClr val="000000"/>
                </a:solidFill>
                <a:latin typeface="Arial"/>
                <a:ea typeface="Arial"/>
                <a:cs typeface="Arial"/>
                <a:sym typeface="Arial"/>
              </a:rPr>
              <a:t> on a </a:t>
            </a:r>
            <a:r>
              <a:rPr lang="de-DE" sz="1400" b="1" i="0" u="none" strike="noStrike" cap="none">
                <a:solidFill>
                  <a:srgbClr val="000000"/>
                </a:solidFill>
                <a:latin typeface="Arial"/>
                <a:ea typeface="Arial"/>
                <a:cs typeface="Arial"/>
                <a:sym typeface="Arial"/>
              </a:rPr>
              <a:t>copper plate</a:t>
            </a:r>
            <a:r>
              <a:rPr lang="de-DE" sz="1400" b="0" i="0" u="none" strike="noStrike" cap="none">
                <a:solidFill>
                  <a:srgbClr val="000000"/>
                </a:solidFill>
                <a:latin typeface="Arial"/>
                <a:ea typeface="Arial"/>
                <a:cs typeface="Arial"/>
                <a:sym typeface="Arial"/>
              </a:rPr>
              <a:t>? And how does it </a:t>
            </a:r>
            <a:r>
              <a:rPr lang="de-DE" sz="1400" b="1" i="0" u="none" strike="noStrike" cap="none">
                <a:solidFill>
                  <a:srgbClr val="000000"/>
                </a:solidFill>
                <a:latin typeface="Arial"/>
                <a:ea typeface="Arial"/>
                <a:cs typeface="Arial"/>
                <a:sym typeface="Arial"/>
              </a:rPr>
              <a:t>change with time</a:t>
            </a:r>
            <a:r>
              <a:rPr lang="de-DE"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AutoNum type="arabicPeriod"/>
            </a:pPr>
            <a:r>
              <a:rPr lang="de-DE" sz="1400" b="0" i="0" u="none" strike="noStrike" cap="none">
                <a:solidFill>
                  <a:srgbClr val="000000"/>
                </a:solidFill>
                <a:latin typeface="Arial"/>
                <a:ea typeface="Arial"/>
                <a:cs typeface="Arial"/>
                <a:sym typeface="Arial"/>
              </a:rPr>
              <a:t>“How </a:t>
            </a:r>
            <a:r>
              <a:rPr lang="de-DE" sz="1400" b="1" i="0" u="none" strike="noStrike" cap="none">
                <a:solidFill>
                  <a:srgbClr val="000000"/>
                </a:solidFill>
                <a:latin typeface="Arial"/>
                <a:ea typeface="Arial"/>
                <a:cs typeface="Arial"/>
                <a:sym typeface="Arial"/>
              </a:rPr>
              <a:t>much wear</a:t>
            </a:r>
            <a:r>
              <a:rPr lang="de-DE" sz="1400" b="0" i="0" u="none" strike="noStrike" cap="none">
                <a:solidFill>
                  <a:srgbClr val="000000"/>
                </a:solidFill>
                <a:latin typeface="Arial"/>
                <a:ea typeface="Arial"/>
                <a:cs typeface="Arial"/>
                <a:sym typeface="Arial"/>
              </a:rPr>
              <a:t> can I expect this </a:t>
            </a:r>
            <a:r>
              <a:rPr lang="de-DE"/>
              <a:t>production order</a:t>
            </a:r>
            <a:r>
              <a:rPr lang="de-DE" sz="1400" b="0" i="0" u="none" strike="noStrike" cap="none">
                <a:solidFill>
                  <a:srgbClr val="000000"/>
                </a:solidFill>
                <a:latin typeface="Arial"/>
                <a:ea typeface="Arial"/>
                <a:cs typeface="Arial"/>
                <a:sym typeface="Arial"/>
              </a:rPr>
              <a:t> to cause to my drilling tools?</a:t>
            </a:r>
            <a:endParaRPr sz="14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AutoNum type="arabicPeriod"/>
            </a:pPr>
            <a:r>
              <a:rPr lang="de-DE" sz="1400" b="0" i="0" u="none" strike="noStrike" cap="none">
                <a:solidFill>
                  <a:srgbClr val="000000"/>
                </a:solidFill>
                <a:latin typeface="Arial"/>
                <a:ea typeface="Arial"/>
                <a:cs typeface="Arial"/>
                <a:sym typeface="Arial"/>
              </a:rPr>
              <a:t>“If I use X material, how does it change the</a:t>
            </a:r>
            <a:r>
              <a:rPr lang="de-DE" sz="1400" b="1" i="0" u="none" strike="noStrike" cap="none">
                <a:solidFill>
                  <a:srgbClr val="000000"/>
                </a:solidFill>
                <a:latin typeface="Arial"/>
                <a:ea typeface="Arial"/>
                <a:cs typeface="Arial"/>
                <a:sym typeface="Arial"/>
              </a:rPr>
              <a:t> quality of my drilling</a:t>
            </a:r>
            <a:r>
              <a:rPr lang="de-DE" sz="1400" b="0" i="0" u="none" strike="noStrike" cap="none">
                <a:solidFill>
                  <a:srgbClr val="000000"/>
                </a:solidFill>
                <a:latin typeface="Arial"/>
                <a:ea typeface="Arial"/>
                <a:cs typeface="Arial"/>
                <a:sym typeface="Arial"/>
              </a:rPr>
              <a:t>? And how can I </a:t>
            </a:r>
            <a:r>
              <a:rPr lang="de-DE" sz="1400" b="1" i="0" u="none" strike="noStrike" cap="none">
                <a:solidFill>
                  <a:srgbClr val="000000"/>
                </a:solidFill>
                <a:latin typeface="Arial"/>
                <a:ea typeface="Arial"/>
                <a:cs typeface="Arial"/>
                <a:sym typeface="Arial"/>
              </a:rPr>
              <a:t>optimize</a:t>
            </a:r>
            <a:r>
              <a:rPr lang="de-DE" sz="1400" b="0" i="0" u="none" strike="noStrike" cap="none">
                <a:solidFill>
                  <a:srgbClr val="000000"/>
                </a:solidFill>
                <a:latin typeface="Arial"/>
                <a:ea typeface="Arial"/>
                <a:cs typeface="Arial"/>
                <a:sym typeface="Arial"/>
              </a:rPr>
              <a:t> it?”</a:t>
            </a:r>
            <a:endParaRPr sz="1400" b="0" i="0" u="none" strike="noStrike" cap="none">
              <a:solidFill>
                <a:srgbClr val="000000"/>
              </a:solidFill>
              <a:latin typeface="Arial"/>
              <a:ea typeface="Arial"/>
              <a:cs typeface="Arial"/>
              <a:sym typeface="Arial"/>
            </a:endParaRPr>
          </a:p>
        </p:txBody>
      </p:sp>
      <p:grpSp>
        <p:nvGrpSpPr>
          <p:cNvPr id="177" name="Google Shape;177;g35499f8ff82_0_62"/>
          <p:cNvGrpSpPr/>
          <p:nvPr/>
        </p:nvGrpSpPr>
        <p:grpSpPr>
          <a:xfrm>
            <a:off x="434163" y="3121200"/>
            <a:ext cx="8006361" cy="1451601"/>
            <a:chOff x="382438" y="3267725"/>
            <a:chExt cx="8006361" cy="1451601"/>
          </a:xfrm>
        </p:grpSpPr>
        <p:pic>
          <p:nvPicPr>
            <p:cNvPr id="178" name="Google Shape;178;g35499f8ff82_0_62"/>
            <p:cNvPicPr preferRelativeResize="0"/>
            <p:nvPr/>
          </p:nvPicPr>
          <p:blipFill rotWithShape="1">
            <a:blip r:embed="rId4">
              <a:alphaModFix/>
            </a:blip>
            <a:srcRect/>
            <a:stretch/>
          </p:blipFill>
          <p:spPr>
            <a:xfrm>
              <a:off x="382438" y="3356742"/>
              <a:ext cx="1273574" cy="1273574"/>
            </a:xfrm>
            <a:prstGeom prst="rect">
              <a:avLst/>
            </a:prstGeom>
            <a:noFill/>
            <a:ln>
              <a:noFill/>
            </a:ln>
          </p:spPr>
        </p:pic>
        <p:pic>
          <p:nvPicPr>
            <p:cNvPr id="179" name="Google Shape;179;g35499f8ff82_0_62"/>
            <p:cNvPicPr preferRelativeResize="0"/>
            <p:nvPr/>
          </p:nvPicPr>
          <p:blipFill rotWithShape="1">
            <a:blip r:embed="rId5">
              <a:alphaModFix/>
            </a:blip>
            <a:srcRect l="37692" r="34281"/>
            <a:stretch/>
          </p:blipFill>
          <p:spPr>
            <a:xfrm rot="-5400000">
              <a:off x="2501261" y="3178700"/>
              <a:ext cx="590251" cy="1629648"/>
            </a:xfrm>
            <a:prstGeom prst="rect">
              <a:avLst/>
            </a:prstGeom>
            <a:noFill/>
            <a:ln>
              <a:noFill/>
            </a:ln>
          </p:spPr>
        </p:pic>
        <p:pic>
          <p:nvPicPr>
            <p:cNvPr id="180" name="Google Shape;180;g35499f8ff82_0_62"/>
            <p:cNvPicPr preferRelativeResize="0"/>
            <p:nvPr/>
          </p:nvPicPr>
          <p:blipFill rotWithShape="1">
            <a:blip r:embed="rId6">
              <a:alphaModFix/>
            </a:blip>
            <a:srcRect/>
            <a:stretch/>
          </p:blipFill>
          <p:spPr>
            <a:xfrm>
              <a:off x="3936763" y="3428988"/>
              <a:ext cx="1273550" cy="1273550"/>
            </a:xfrm>
            <a:prstGeom prst="rect">
              <a:avLst/>
            </a:prstGeom>
            <a:noFill/>
            <a:ln>
              <a:noFill/>
            </a:ln>
          </p:spPr>
        </p:pic>
        <p:pic>
          <p:nvPicPr>
            <p:cNvPr id="181" name="Google Shape;181;g35499f8ff82_0_62"/>
            <p:cNvPicPr preferRelativeResize="0"/>
            <p:nvPr/>
          </p:nvPicPr>
          <p:blipFill rotWithShape="1">
            <a:blip r:embed="rId5">
              <a:alphaModFix/>
            </a:blip>
            <a:srcRect l="37692" r="34281"/>
            <a:stretch/>
          </p:blipFill>
          <p:spPr>
            <a:xfrm rot="-5400000">
              <a:off x="5887298" y="3178700"/>
              <a:ext cx="590251" cy="1629648"/>
            </a:xfrm>
            <a:prstGeom prst="rect">
              <a:avLst/>
            </a:prstGeom>
            <a:noFill/>
            <a:ln>
              <a:noFill/>
            </a:ln>
          </p:spPr>
        </p:pic>
        <p:pic>
          <p:nvPicPr>
            <p:cNvPr id="182" name="Google Shape;182;g35499f8ff82_0_62"/>
            <p:cNvPicPr preferRelativeResize="0"/>
            <p:nvPr/>
          </p:nvPicPr>
          <p:blipFill rotWithShape="1">
            <a:blip r:embed="rId7">
              <a:alphaModFix/>
            </a:blip>
            <a:srcRect/>
            <a:stretch/>
          </p:blipFill>
          <p:spPr>
            <a:xfrm>
              <a:off x="6937200" y="3267725"/>
              <a:ext cx="1451599" cy="1451601"/>
            </a:xfrm>
            <a:prstGeom prst="rect">
              <a:avLst/>
            </a:prstGeom>
            <a:noFill/>
            <a:ln>
              <a:noFill/>
            </a:ln>
          </p:spPr>
        </p:pic>
      </p:grpSp>
      <p:sp>
        <p:nvSpPr>
          <p:cNvPr id="183" name="Google Shape;183;g35499f8ff82_0_62"/>
          <p:cNvSpPr txBox="1"/>
          <p:nvPr/>
        </p:nvSpPr>
        <p:spPr>
          <a:xfrm>
            <a:off x="3633788" y="4630313"/>
            <a:ext cx="2915100" cy="38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Fig. 3 - User Case Icons</a:t>
            </a:r>
            <a:endParaRPr sz="1100" b="0" i="0" u="none" strike="noStrike" cap="none">
              <a:solidFill>
                <a:srgbClr val="000000"/>
              </a:solidFill>
              <a:latin typeface="Arial"/>
              <a:ea typeface="Arial"/>
              <a:cs typeface="Arial"/>
              <a:sym typeface="Arial"/>
            </a:endParaRPr>
          </a:p>
        </p:txBody>
      </p:sp>
      <p:sp>
        <p:nvSpPr>
          <p:cNvPr id="184" name="Google Shape;184;g35499f8ff82_0_62"/>
          <p:cNvSpPr txBox="1"/>
          <p:nvPr/>
        </p:nvSpPr>
        <p:spPr>
          <a:xfrm>
            <a:off x="6457575" y="4814925"/>
            <a:ext cx="2221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Speaker: </a:t>
            </a:r>
            <a:r>
              <a:rPr lang="de-DE" sz="1100" b="0" i="0" u="none" strike="noStrike" cap="none">
                <a:solidFill>
                  <a:schemeClr val="dk1"/>
                </a:solidFill>
                <a:latin typeface="Arial"/>
                <a:ea typeface="Arial"/>
                <a:cs typeface="Arial"/>
                <a:sym typeface="Arial"/>
              </a:rPr>
              <a:t>Nien-Ying (03803153)</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36ed0fcefe1_0_23"/>
          <p:cNvSpPr txBox="1">
            <a:spLocks noGrp="1"/>
          </p:cNvSpPr>
          <p:nvPr>
            <p:ph type="title"/>
          </p:nvPr>
        </p:nvSpPr>
        <p:spPr>
          <a:xfrm>
            <a:off x="319090" y="667200"/>
            <a:ext cx="8508900" cy="384900"/>
          </a:xfrm>
          <a:prstGeom prst="rect">
            <a:avLst/>
          </a:prstGeom>
          <a:noFill/>
          <a:ln>
            <a:noFill/>
          </a:ln>
        </p:spPr>
        <p:txBody>
          <a:bodyPr spcFirstLastPara="1" wrap="square" lIns="0" tIns="0" rIns="0" bIns="0" anchor="t" anchorCtr="0">
            <a:spAutoFit/>
          </a:bodyPr>
          <a:lstStyle/>
          <a:p>
            <a:pPr marL="0" lvl="0" indent="0" algn="l" rtl="0">
              <a:lnSpc>
                <a:spcPct val="128000"/>
              </a:lnSpc>
              <a:spcBef>
                <a:spcPts val="0"/>
              </a:spcBef>
              <a:spcAft>
                <a:spcPts val="0"/>
              </a:spcAft>
              <a:buSzPts val="1400"/>
              <a:buNone/>
            </a:pPr>
            <a:r>
              <a:rPr lang="de-DE" b="1"/>
              <a:t>Dataset Overview</a:t>
            </a:r>
            <a:endParaRPr b="1"/>
          </a:p>
        </p:txBody>
      </p:sp>
      <p:sp>
        <p:nvSpPr>
          <p:cNvPr id="190" name="Google Shape;190;g36ed0fcefe1_0_23"/>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de-DE"/>
              <a:t>7</a:t>
            </a:fld>
            <a:endParaRPr/>
          </a:p>
        </p:txBody>
      </p:sp>
      <p:sp>
        <p:nvSpPr>
          <p:cNvPr id="191" name="Google Shape;191;g36ed0fcefe1_0_23"/>
          <p:cNvSpPr txBox="1"/>
          <p:nvPr/>
        </p:nvSpPr>
        <p:spPr>
          <a:xfrm>
            <a:off x="6457575" y="4814925"/>
            <a:ext cx="2221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Speaker: </a:t>
            </a:r>
            <a:r>
              <a:rPr lang="de-DE" sz="1100" b="0" i="0" u="none" strike="noStrike" cap="none">
                <a:solidFill>
                  <a:schemeClr val="dk1"/>
                </a:solidFill>
                <a:latin typeface="Arial"/>
                <a:ea typeface="Arial"/>
                <a:cs typeface="Arial"/>
                <a:sym typeface="Arial"/>
              </a:rPr>
              <a:t>Nien-Ying (03803153)</a:t>
            </a:r>
            <a:endParaRPr sz="1200" b="0" i="0" u="none" strike="noStrike" cap="none">
              <a:solidFill>
                <a:srgbClr val="000000"/>
              </a:solidFill>
              <a:latin typeface="Arial"/>
              <a:ea typeface="Arial"/>
              <a:cs typeface="Arial"/>
              <a:sym typeface="Arial"/>
            </a:endParaRPr>
          </a:p>
        </p:txBody>
      </p:sp>
      <p:graphicFrame>
        <p:nvGraphicFramePr>
          <p:cNvPr id="192" name="Google Shape;192;g36ed0fcefe1_0_23"/>
          <p:cNvGraphicFramePr/>
          <p:nvPr>
            <p:extLst>
              <p:ext uri="{D42A27DB-BD31-4B8C-83A1-F6EECF244321}">
                <p14:modId xmlns:p14="http://schemas.microsoft.com/office/powerpoint/2010/main" val="1555534826"/>
              </p:ext>
            </p:extLst>
          </p:nvPr>
        </p:nvGraphicFramePr>
        <p:xfrm>
          <a:off x="202537" y="1062375"/>
          <a:ext cx="4258325" cy="4008426"/>
        </p:xfrm>
        <a:graphic>
          <a:graphicData uri="http://schemas.openxmlformats.org/drawingml/2006/table">
            <a:tbl>
              <a:tblPr>
                <a:noFill/>
                <a:tableStyleId>{ABAB0976-15A9-46AA-B47C-95C6A1CBBAF0}</a:tableStyleId>
              </a:tblPr>
              <a:tblGrid>
                <a:gridCol w="1384169">
                  <a:extLst>
                    <a:ext uri="{9D8B030D-6E8A-4147-A177-3AD203B41FA5}">
                      <a16:colId xmlns:a16="http://schemas.microsoft.com/office/drawing/2014/main" val="20000"/>
                    </a:ext>
                  </a:extLst>
                </a:gridCol>
                <a:gridCol w="690947">
                  <a:extLst>
                    <a:ext uri="{9D8B030D-6E8A-4147-A177-3AD203B41FA5}">
                      <a16:colId xmlns:a16="http://schemas.microsoft.com/office/drawing/2014/main" val="20001"/>
                    </a:ext>
                  </a:extLst>
                </a:gridCol>
                <a:gridCol w="2183209">
                  <a:extLst>
                    <a:ext uri="{9D8B030D-6E8A-4147-A177-3AD203B41FA5}">
                      <a16:colId xmlns:a16="http://schemas.microsoft.com/office/drawing/2014/main" val="20002"/>
                    </a:ext>
                  </a:extLst>
                </a:gridCol>
              </a:tblGrid>
              <a:tr h="324903">
                <a:tc>
                  <a:txBody>
                    <a:bodyPr/>
                    <a:lstStyle/>
                    <a:p>
                      <a:pPr marL="0" lvl="0" indent="0" algn="l" rtl="0">
                        <a:lnSpc>
                          <a:spcPct val="115000"/>
                        </a:lnSpc>
                        <a:spcBef>
                          <a:spcPts val="0"/>
                        </a:spcBef>
                        <a:spcAft>
                          <a:spcPts val="0"/>
                        </a:spcAft>
                        <a:buNone/>
                      </a:pPr>
                      <a:r>
                        <a:rPr lang="de-DE" sz="1000" b="1"/>
                        <a:t>Feature</a:t>
                      </a:r>
                      <a:endParaRPr sz="1000" b="1"/>
                    </a:p>
                  </a:txBody>
                  <a:tcPr marL="91425" marR="91425" marT="91425" marB="91425"/>
                </a:tc>
                <a:tc>
                  <a:txBody>
                    <a:bodyPr/>
                    <a:lstStyle/>
                    <a:p>
                      <a:pPr marL="0" lvl="0" indent="0" algn="l" rtl="0">
                        <a:lnSpc>
                          <a:spcPct val="115000"/>
                        </a:lnSpc>
                        <a:spcBef>
                          <a:spcPts val="0"/>
                        </a:spcBef>
                        <a:spcAft>
                          <a:spcPts val="0"/>
                        </a:spcAft>
                        <a:buNone/>
                      </a:pPr>
                      <a:r>
                        <a:rPr lang="de-DE" sz="1000" b="1"/>
                        <a:t>Unit</a:t>
                      </a:r>
                      <a:endParaRPr sz="1000" b="1"/>
                    </a:p>
                  </a:txBody>
                  <a:tcPr marL="91425" marR="91425" marT="91425" marB="91425"/>
                </a:tc>
                <a:tc>
                  <a:txBody>
                    <a:bodyPr/>
                    <a:lstStyle/>
                    <a:p>
                      <a:pPr marL="0" lvl="0" indent="0" algn="l" rtl="0">
                        <a:lnSpc>
                          <a:spcPct val="115000"/>
                        </a:lnSpc>
                        <a:spcBef>
                          <a:spcPts val="0"/>
                        </a:spcBef>
                        <a:spcAft>
                          <a:spcPts val="0"/>
                        </a:spcAft>
                        <a:buNone/>
                      </a:pPr>
                      <a:r>
                        <a:rPr lang="de-DE" sz="1000" b="1"/>
                        <a:t>Description</a:t>
                      </a:r>
                      <a:endParaRPr sz="1000" b="1"/>
                    </a:p>
                  </a:txBody>
                  <a:tcPr marL="91425" marR="91425" marT="91425" marB="91425"/>
                </a:tc>
                <a:extLst>
                  <a:ext uri="{0D108BD9-81ED-4DB2-BD59-A6C34878D82A}">
                    <a16:rowId xmlns:a16="http://schemas.microsoft.com/office/drawing/2014/main" val="10000"/>
                  </a:ext>
                </a:extLst>
              </a:tr>
              <a:tr h="324903">
                <a:tc>
                  <a:txBody>
                    <a:bodyPr/>
                    <a:lstStyle/>
                    <a:p>
                      <a:pPr marL="0" lvl="0" indent="0" algn="l" rtl="0">
                        <a:lnSpc>
                          <a:spcPct val="115000"/>
                        </a:lnSpc>
                        <a:spcBef>
                          <a:spcPts val="0"/>
                        </a:spcBef>
                        <a:spcAft>
                          <a:spcPts val="0"/>
                        </a:spcAft>
                        <a:buNone/>
                      </a:pPr>
                      <a:r>
                        <a:rPr lang="de-DE" sz="1000" b="1"/>
                        <a:t>ID</a:t>
                      </a:r>
                      <a:endParaRPr sz="1000" b="1"/>
                    </a:p>
                  </a:txBody>
                  <a:tcPr marL="91425" marR="91425" marT="91425" marB="91425">
                    <a:solidFill>
                      <a:srgbClr val="EFEFEF"/>
                    </a:solidFill>
                  </a:tcPr>
                </a:tc>
                <a:tc>
                  <a:txBody>
                    <a:bodyPr/>
                    <a:lstStyle/>
                    <a:p>
                      <a:pPr marL="0" lvl="0" indent="0" algn="l" rtl="0">
                        <a:lnSpc>
                          <a:spcPct val="115000"/>
                        </a:lnSpc>
                        <a:spcBef>
                          <a:spcPts val="0"/>
                        </a:spcBef>
                        <a:spcAft>
                          <a:spcPts val="0"/>
                        </a:spcAft>
                        <a:buClr>
                          <a:schemeClr val="dk1"/>
                        </a:buClr>
                        <a:buSzPts val="1100"/>
                        <a:buFont typeface="Arial"/>
                        <a:buNone/>
                      </a:pPr>
                      <a:r>
                        <a:rPr lang="de-DE" sz="1000">
                          <a:solidFill>
                            <a:schemeClr val="dk1"/>
                          </a:solidFill>
                        </a:rPr>
                        <a:t>—</a:t>
                      </a:r>
                      <a:endParaRPr sz="1000" b="1"/>
                    </a:p>
                  </a:txBody>
                  <a:tcPr marL="91425" marR="91425" marT="91425" marB="91425">
                    <a:solidFill>
                      <a:srgbClr val="EFEFEF"/>
                    </a:solidFill>
                  </a:tcPr>
                </a:tc>
                <a:tc>
                  <a:txBody>
                    <a:bodyPr/>
                    <a:lstStyle/>
                    <a:p>
                      <a:pPr marL="0" lvl="0" indent="0" algn="l" rtl="0">
                        <a:lnSpc>
                          <a:spcPct val="115000"/>
                        </a:lnSpc>
                        <a:spcBef>
                          <a:spcPts val="0"/>
                        </a:spcBef>
                        <a:spcAft>
                          <a:spcPts val="0"/>
                        </a:spcAft>
                        <a:buNone/>
                      </a:pPr>
                      <a:r>
                        <a:rPr lang="de-DE" sz="1000"/>
                        <a:t>Unique identifier for each row</a:t>
                      </a:r>
                      <a:endParaRPr sz="1000" b="1"/>
                    </a:p>
                  </a:txBody>
                  <a:tcPr marL="91425" marR="91425" marT="91425" marB="91425">
                    <a:solidFill>
                      <a:srgbClr val="EFEFEF"/>
                    </a:solidFill>
                  </a:tcPr>
                </a:tc>
                <a:extLst>
                  <a:ext uri="{0D108BD9-81ED-4DB2-BD59-A6C34878D82A}">
                    <a16:rowId xmlns:a16="http://schemas.microsoft.com/office/drawing/2014/main" val="10001"/>
                  </a:ext>
                </a:extLst>
              </a:tr>
              <a:tr h="317388">
                <a:tc>
                  <a:txBody>
                    <a:bodyPr/>
                    <a:lstStyle/>
                    <a:p>
                      <a:pPr marL="0" lvl="0" indent="0" algn="l" rtl="0">
                        <a:spcBef>
                          <a:spcPts val="0"/>
                        </a:spcBef>
                        <a:spcAft>
                          <a:spcPts val="0"/>
                        </a:spcAft>
                        <a:buNone/>
                      </a:pPr>
                      <a:r>
                        <a:rPr lang="de-DE" sz="1000" b="1"/>
                        <a:t>vc</a:t>
                      </a:r>
                      <a:r>
                        <a:rPr lang="de-DE" sz="1000"/>
                        <a:t> (Cutting speed)</a:t>
                      </a:r>
                      <a:endParaRPr sz="1000"/>
                    </a:p>
                  </a:txBody>
                  <a:tcPr marL="91425" marR="91425" marT="91425" marB="91425">
                    <a:solidFill>
                      <a:srgbClr val="CFE2F3">
                        <a:alpha val="48430"/>
                      </a:srgbClr>
                    </a:solidFill>
                  </a:tcPr>
                </a:tc>
                <a:tc>
                  <a:txBody>
                    <a:bodyPr/>
                    <a:lstStyle/>
                    <a:p>
                      <a:pPr marL="0" lvl="0" indent="0" algn="l" rtl="0">
                        <a:spcBef>
                          <a:spcPts val="0"/>
                        </a:spcBef>
                        <a:spcAft>
                          <a:spcPts val="0"/>
                        </a:spcAft>
                        <a:buNone/>
                      </a:pPr>
                      <a:r>
                        <a:rPr lang="de-DE" sz="1000"/>
                        <a:t>m/min</a:t>
                      </a:r>
                      <a:endParaRPr sz="1000"/>
                    </a:p>
                  </a:txBody>
                  <a:tcPr marL="91425" marR="91425" marT="91425" marB="91425">
                    <a:solidFill>
                      <a:srgbClr val="CFE2F3">
                        <a:alpha val="48430"/>
                      </a:srgbClr>
                    </a:solidFill>
                  </a:tcPr>
                </a:tc>
                <a:tc>
                  <a:txBody>
                    <a:bodyPr/>
                    <a:lstStyle/>
                    <a:p>
                      <a:pPr marL="0" lvl="0" indent="0" algn="l" rtl="0">
                        <a:spcBef>
                          <a:spcPts val="0"/>
                        </a:spcBef>
                        <a:spcAft>
                          <a:spcPts val="0"/>
                        </a:spcAft>
                        <a:buNone/>
                      </a:pPr>
                      <a:r>
                        <a:rPr lang="de-DE" sz="1000"/>
                        <a:t>Generated: Walter GPS</a:t>
                      </a:r>
                      <a:endParaRPr sz="1000"/>
                    </a:p>
                  </a:txBody>
                  <a:tcPr marL="91425" marR="91425" marT="91425" marB="91425">
                    <a:solidFill>
                      <a:srgbClr val="CFE2F3">
                        <a:alpha val="48430"/>
                      </a:srgbClr>
                    </a:solidFill>
                  </a:tcPr>
                </a:tc>
                <a:extLst>
                  <a:ext uri="{0D108BD9-81ED-4DB2-BD59-A6C34878D82A}">
                    <a16:rowId xmlns:a16="http://schemas.microsoft.com/office/drawing/2014/main" val="10002"/>
                  </a:ext>
                </a:extLst>
              </a:tr>
              <a:tr h="317388">
                <a:tc>
                  <a:txBody>
                    <a:bodyPr/>
                    <a:lstStyle/>
                    <a:p>
                      <a:pPr marL="0" lvl="0" indent="0" algn="l" rtl="0">
                        <a:spcBef>
                          <a:spcPts val="0"/>
                        </a:spcBef>
                        <a:spcAft>
                          <a:spcPts val="0"/>
                        </a:spcAft>
                        <a:buNone/>
                      </a:pPr>
                      <a:r>
                        <a:rPr lang="de-DE" sz="1000" b="1"/>
                        <a:t>n</a:t>
                      </a:r>
                      <a:r>
                        <a:rPr lang="de-DE" sz="1000"/>
                        <a:t> (Spindle speed)</a:t>
                      </a:r>
                      <a:endParaRPr sz="1000" b="1"/>
                    </a:p>
                  </a:txBody>
                  <a:tcPr marL="91425" marR="91425" marT="91425" marB="91425">
                    <a:solidFill>
                      <a:srgbClr val="D9EAD3">
                        <a:alpha val="59750"/>
                      </a:srgbClr>
                    </a:solidFill>
                  </a:tcPr>
                </a:tc>
                <a:tc>
                  <a:txBody>
                    <a:bodyPr/>
                    <a:lstStyle/>
                    <a:p>
                      <a:pPr marL="0" lvl="0" indent="0" algn="l" rtl="0">
                        <a:spcBef>
                          <a:spcPts val="0"/>
                        </a:spcBef>
                        <a:spcAft>
                          <a:spcPts val="0"/>
                        </a:spcAft>
                        <a:buNone/>
                      </a:pPr>
                      <a:r>
                        <a:rPr lang="de-DE" sz="1000"/>
                        <a:t>1/min</a:t>
                      </a:r>
                      <a:endParaRPr sz="1000"/>
                    </a:p>
                  </a:txBody>
                  <a:tcPr marL="91425" marR="91425" marT="91425" marB="91425">
                    <a:solidFill>
                      <a:srgbClr val="D9EAD3">
                        <a:alpha val="59750"/>
                      </a:srgbClr>
                    </a:solidFill>
                  </a:tcPr>
                </a:tc>
                <a:tc>
                  <a:txBody>
                    <a:bodyPr/>
                    <a:lstStyle/>
                    <a:p>
                      <a:pPr marL="0" lvl="0" indent="0" algn="l" rtl="0">
                        <a:spcBef>
                          <a:spcPts val="0"/>
                        </a:spcBef>
                        <a:spcAft>
                          <a:spcPts val="0"/>
                        </a:spcAft>
                        <a:buNone/>
                      </a:pPr>
                      <a:r>
                        <a:rPr lang="de-DE" sz="1000"/>
                        <a:t>Calculated: (vc × 1000)/(π × D)</a:t>
                      </a:r>
                      <a:endParaRPr sz="1000"/>
                    </a:p>
                  </a:txBody>
                  <a:tcPr marL="91425" marR="91425" marT="91425" marB="91425">
                    <a:solidFill>
                      <a:srgbClr val="D9EAD3">
                        <a:alpha val="59750"/>
                      </a:srgbClr>
                    </a:solidFill>
                  </a:tcPr>
                </a:tc>
                <a:extLst>
                  <a:ext uri="{0D108BD9-81ED-4DB2-BD59-A6C34878D82A}">
                    <a16:rowId xmlns:a16="http://schemas.microsoft.com/office/drawing/2014/main" val="10003"/>
                  </a:ext>
                </a:extLst>
              </a:tr>
              <a:tr h="317388">
                <a:tc>
                  <a:txBody>
                    <a:bodyPr/>
                    <a:lstStyle/>
                    <a:p>
                      <a:pPr marL="0" lvl="0" indent="0" algn="l" rtl="0">
                        <a:spcBef>
                          <a:spcPts val="0"/>
                        </a:spcBef>
                        <a:spcAft>
                          <a:spcPts val="0"/>
                        </a:spcAft>
                        <a:buNone/>
                      </a:pPr>
                      <a:r>
                        <a:rPr lang="de-DE" sz="1000" b="1"/>
                        <a:t>f</a:t>
                      </a:r>
                      <a:r>
                        <a:rPr lang="de-DE" sz="1000"/>
                        <a:t> (Feed)</a:t>
                      </a:r>
                      <a:endParaRPr sz="1000"/>
                    </a:p>
                  </a:txBody>
                  <a:tcPr marL="91425" marR="91425" marT="91425" marB="91425">
                    <a:solidFill>
                      <a:srgbClr val="CFE2F3">
                        <a:alpha val="48430"/>
                      </a:srgbClr>
                    </a:solidFill>
                  </a:tcPr>
                </a:tc>
                <a:tc>
                  <a:txBody>
                    <a:bodyPr/>
                    <a:lstStyle/>
                    <a:p>
                      <a:pPr marL="0" lvl="0" indent="0" algn="l" rtl="0">
                        <a:spcBef>
                          <a:spcPts val="0"/>
                        </a:spcBef>
                        <a:spcAft>
                          <a:spcPts val="0"/>
                        </a:spcAft>
                        <a:buNone/>
                      </a:pPr>
                      <a:r>
                        <a:rPr lang="de-DE" sz="1000"/>
                        <a:t>mm/rev</a:t>
                      </a:r>
                      <a:endParaRPr sz="1000"/>
                    </a:p>
                  </a:txBody>
                  <a:tcPr marL="91425" marR="91425" marT="91425" marB="91425">
                    <a:solidFill>
                      <a:srgbClr val="CFE2F3">
                        <a:alpha val="48430"/>
                      </a:srgbClr>
                    </a:solidFill>
                  </a:tcPr>
                </a:tc>
                <a:tc>
                  <a:txBody>
                    <a:bodyPr/>
                    <a:lstStyle/>
                    <a:p>
                      <a:pPr marL="0" lvl="0" indent="0" algn="l" rtl="0">
                        <a:spcBef>
                          <a:spcPts val="0"/>
                        </a:spcBef>
                        <a:spcAft>
                          <a:spcPts val="0"/>
                        </a:spcAft>
                        <a:buNone/>
                      </a:pPr>
                      <a:r>
                        <a:rPr lang="de-DE" sz="1000"/>
                        <a:t>Generated: Walter GPS</a:t>
                      </a:r>
                      <a:endParaRPr sz="1000"/>
                    </a:p>
                  </a:txBody>
                  <a:tcPr marL="91425" marR="91425" marT="91425" marB="91425">
                    <a:solidFill>
                      <a:srgbClr val="CFE2F3">
                        <a:alpha val="48430"/>
                      </a:srgbClr>
                    </a:solidFill>
                  </a:tcPr>
                </a:tc>
                <a:extLst>
                  <a:ext uri="{0D108BD9-81ED-4DB2-BD59-A6C34878D82A}">
                    <a16:rowId xmlns:a16="http://schemas.microsoft.com/office/drawing/2014/main" val="10004"/>
                  </a:ext>
                </a:extLst>
              </a:tr>
              <a:tr h="317388">
                <a:tc>
                  <a:txBody>
                    <a:bodyPr/>
                    <a:lstStyle/>
                    <a:p>
                      <a:pPr marL="0" lvl="0" indent="0" algn="l" rtl="0">
                        <a:spcBef>
                          <a:spcPts val="0"/>
                        </a:spcBef>
                        <a:spcAft>
                          <a:spcPts val="0"/>
                        </a:spcAft>
                        <a:buNone/>
                      </a:pPr>
                      <a:r>
                        <a:rPr lang="de-DE" sz="1000" b="1"/>
                        <a:t>vf</a:t>
                      </a:r>
                      <a:r>
                        <a:rPr lang="de-DE" sz="1000"/>
                        <a:t> (Feed rate)</a:t>
                      </a:r>
                      <a:endParaRPr sz="1000"/>
                    </a:p>
                  </a:txBody>
                  <a:tcPr marL="91425" marR="91425" marT="91425" marB="91425">
                    <a:solidFill>
                      <a:srgbClr val="D9EAD3">
                        <a:alpha val="59750"/>
                      </a:srgbClr>
                    </a:solidFill>
                  </a:tcPr>
                </a:tc>
                <a:tc>
                  <a:txBody>
                    <a:bodyPr/>
                    <a:lstStyle/>
                    <a:p>
                      <a:pPr marL="0" lvl="0" indent="0" algn="l" rtl="0">
                        <a:spcBef>
                          <a:spcPts val="0"/>
                        </a:spcBef>
                        <a:spcAft>
                          <a:spcPts val="0"/>
                        </a:spcAft>
                        <a:buNone/>
                      </a:pPr>
                      <a:r>
                        <a:rPr lang="de-DE" sz="1000"/>
                        <a:t>mm/min</a:t>
                      </a:r>
                      <a:endParaRPr sz="1000"/>
                    </a:p>
                  </a:txBody>
                  <a:tcPr marL="91425" marR="91425" marT="91425" marB="91425">
                    <a:solidFill>
                      <a:srgbClr val="D9EAD3">
                        <a:alpha val="59750"/>
                      </a:srgbClr>
                    </a:solidFill>
                  </a:tcPr>
                </a:tc>
                <a:tc>
                  <a:txBody>
                    <a:bodyPr/>
                    <a:lstStyle/>
                    <a:p>
                      <a:pPr marL="0" lvl="0" indent="0" algn="l" rtl="0">
                        <a:spcBef>
                          <a:spcPts val="0"/>
                        </a:spcBef>
                        <a:spcAft>
                          <a:spcPts val="0"/>
                        </a:spcAft>
                        <a:buNone/>
                      </a:pPr>
                      <a:r>
                        <a:rPr lang="de-DE" sz="1000"/>
                        <a:t>Calculated: f × n</a:t>
                      </a:r>
                      <a:endParaRPr sz="1000"/>
                    </a:p>
                  </a:txBody>
                  <a:tcPr marL="91425" marR="91425" marT="91425" marB="91425">
                    <a:solidFill>
                      <a:srgbClr val="D9EAD3">
                        <a:alpha val="59750"/>
                      </a:srgbClr>
                    </a:solidFill>
                  </a:tcPr>
                </a:tc>
                <a:extLst>
                  <a:ext uri="{0D108BD9-81ED-4DB2-BD59-A6C34878D82A}">
                    <a16:rowId xmlns:a16="http://schemas.microsoft.com/office/drawing/2014/main" val="10005"/>
                  </a:ext>
                </a:extLst>
              </a:tr>
              <a:tr h="317388">
                <a:tc>
                  <a:txBody>
                    <a:bodyPr/>
                    <a:lstStyle/>
                    <a:p>
                      <a:pPr marL="0" lvl="0" indent="0" algn="l" rtl="0">
                        <a:spcBef>
                          <a:spcPts val="0"/>
                        </a:spcBef>
                        <a:spcAft>
                          <a:spcPts val="0"/>
                        </a:spcAft>
                        <a:buNone/>
                      </a:pPr>
                      <a:r>
                        <a:rPr lang="de-DE" sz="1000" b="1"/>
                        <a:t>Pc</a:t>
                      </a:r>
                      <a:r>
                        <a:rPr lang="de-DE" sz="1000"/>
                        <a:t> (Power)</a:t>
                      </a:r>
                      <a:endParaRPr sz="1000"/>
                    </a:p>
                  </a:txBody>
                  <a:tcPr marL="91425" marR="91425" marT="91425" marB="91425">
                    <a:solidFill>
                      <a:srgbClr val="D9EAD3">
                        <a:alpha val="59750"/>
                      </a:srgbClr>
                    </a:solidFill>
                  </a:tcPr>
                </a:tc>
                <a:tc>
                  <a:txBody>
                    <a:bodyPr/>
                    <a:lstStyle/>
                    <a:p>
                      <a:pPr marL="0" lvl="0" indent="0" algn="l" rtl="0">
                        <a:spcBef>
                          <a:spcPts val="0"/>
                        </a:spcBef>
                        <a:spcAft>
                          <a:spcPts val="0"/>
                        </a:spcAft>
                        <a:buNone/>
                      </a:pPr>
                      <a:r>
                        <a:rPr lang="de-DE" sz="1000"/>
                        <a:t>kW</a:t>
                      </a:r>
                      <a:endParaRPr sz="1000"/>
                    </a:p>
                  </a:txBody>
                  <a:tcPr marL="91425" marR="91425" marT="91425" marB="91425">
                    <a:solidFill>
                      <a:srgbClr val="D9EAD3">
                        <a:alpha val="59750"/>
                      </a:srgbClr>
                    </a:solidFill>
                  </a:tcPr>
                </a:tc>
                <a:tc>
                  <a:txBody>
                    <a:bodyPr/>
                    <a:lstStyle/>
                    <a:p>
                      <a:pPr marL="0" lvl="0" indent="0" algn="l" rtl="0">
                        <a:spcBef>
                          <a:spcPts val="0"/>
                        </a:spcBef>
                        <a:spcAft>
                          <a:spcPts val="0"/>
                        </a:spcAft>
                        <a:buNone/>
                      </a:pPr>
                      <a:r>
                        <a:rPr lang="de-DE" sz="1000"/>
                        <a:t>Calculated: (F × vc)/1000</a:t>
                      </a:r>
                      <a:endParaRPr sz="1000"/>
                    </a:p>
                  </a:txBody>
                  <a:tcPr marL="91425" marR="91425" marT="91425" marB="91425">
                    <a:solidFill>
                      <a:srgbClr val="D9EAD3">
                        <a:alpha val="59750"/>
                      </a:srgbClr>
                    </a:solidFill>
                  </a:tcPr>
                </a:tc>
                <a:extLst>
                  <a:ext uri="{0D108BD9-81ED-4DB2-BD59-A6C34878D82A}">
                    <a16:rowId xmlns:a16="http://schemas.microsoft.com/office/drawing/2014/main" val="10006"/>
                  </a:ext>
                </a:extLst>
              </a:tr>
              <a:tr h="317388">
                <a:tc>
                  <a:txBody>
                    <a:bodyPr/>
                    <a:lstStyle/>
                    <a:p>
                      <a:pPr marL="0" lvl="0" indent="0" algn="l" rtl="0">
                        <a:spcBef>
                          <a:spcPts val="0"/>
                        </a:spcBef>
                        <a:spcAft>
                          <a:spcPts val="0"/>
                        </a:spcAft>
                        <a:buNone/>
                      </a:pPr>
                      <a:r>
                        <a:rPr lang="de-DE" sz="1000" b="1"/>
                        <a:t>Cooling</a:t>
                      </a:r>
                      <a:endParaRPr sz="1000" b="1"/>
                    </a:p>
                  </a:txBody>
                  <a:tcPr marL="91425" marR="91425" marT="91425" marB="91425">
                    <a:solidFill>
                      <a:srgbClr val="FFF2CC">
                        <a:alpha val="57230"/>
                      </a:srgbClr>
                    </a:solidFill>
                  </a:tcPr>
                </a:tc>
                <a:tc>
                  <a:txBody>
                    <a:bodyPr/>
                    <a:lstStyle/>
                    <a:p>
                      <a:pPr marL="0" lvl="0" indent="0" algn="l" rtl="0">
                        <a:spcBef>
                          <a:spcPts val="0"/>
                        </a:spcBef>
                        <a:spcAft>
                          <a:spcPts val="0"/>
                        </a:spcAft>
                        <a:buNone/>
                      </a:pPr>
                      <a:r>
                        <a:rPr lang="de-DE" sz="1000"/>
                        <a:t>%</a:t>
                      </a:r>
                      <a:endParaRPr sz="1000"/>
                    </a:p>
                  </a:txBody>
                  <a:tcPr marL="91425" marR="91425" marT="91425" marB="91425">
                    <a:solidFill>
                      <a:srgbClr val="FFF2CC">
                        <a:alpha val="57230"/>
                      </a:srgbClr>
                    </a:solidFill>
                  </a:tcPr>
                </a:tc>
                <a:tc>
                  <a:txBody>
                    <a:bodyPr/>
                    <a:lstStyle/>
                    <a:p>
                      <a:pPr marL="0" lvl="0" indent="0" algn="l" rtl="0">
                        <a:spcBef>
                          <a:spcPts val="0"/>
                        </a:spcBef>
                        <a:spcAft>
                          <a:spcPts val="0"/>
                        </a:spcAft>
                        <a:buNone/>
                      </a:pPr>
                      <a:r>
                        <a:rPr lang="de-DE" sz="1000"/>
                        <a:t>Assigned: 0, 25, 50, 100</a:t>
                      </a:r>
                      <a:endParaRPr sz="1000"/>
                    </a:p>
                  </a:txBody>
                  <a:tcPr marL="91425" marR="91425" marT="91425" marB="91425">
                    <a:solidFill>
                      <a:srgbClr val="FFF2CC">
                        <a:alpha val="57230"/>
                      </a:srgbClr>
                    </a:solidFill>
                  </a:tcPr>
                </a:tc>
                <a:extLst>
                  <a:ext uri="{0D108BD9-81ED-4DB2-BD59-A6C34878D82A}">
                    <a16:rowId xmlns:a16="http://schemas.microsoft.com/office/drawing/2014/main" val="10007"/>
                  </a:ext>
                </a:extLst>
              </a:tr>
              <a:tr h="461669">
                <a:tc>
                  <a:txBody>
                    <a:bodyPr/>
                    <a:lstStyle/>
                    <a:p>
                      <a:pPr marL="0" lvl="0" indent="0" algn="l" rtl="0">
                        <a:spcBef>
                          <a:spcPts val="0"/>
                        </a:spcBef>
                        <a:spcAft>
                          <a:spcPts val="0"/>
                        </a:spcAft>
                        <a:buNone/>
                      </a:pPr>
                      <a:r>
                        <a:rPr lang="de-DE" sz="1000" b="1"/>
                        <a:t>Material</a:t>
                      </a:r>
                      <a:endParaRPr sz="1000" b="1"/>
                    </a:p>
                  </a:txBody>
                  <a:tcPr marL="91425" marR="91425" marT="91425" marB="91425">
                    <a:solidFill>
                      <a:srgbClr val="FFF2CC">
                        <a:alpha val="57230"/>
                      </a:srgbClr>
                    </a:solidFill>
                  </a:tcPr>
                </a:tc>
                <a:tc>
                  <a:txBody>
                    <a:bodyPr/>
                    <a:lstStyle/>
                    <a:p>
                      <a:pPr marL="0" lvl="0" indent="0" algn="l" rtl="0">
                        <a:spcBef>
                          <a:spcPts val="0"/>
                        </a:spcBef>
                        <a:spcAft>
                          <a:spcPts val="0"/>
                        </a:spcAft>
                        <a:buNone/>
                      </a:pPr>
                      <a:r>
                        <a:rPr lang="de-DE" sz="1000"/>
                        <a:t>—</a:t>
                      </a:r>
                      <a:endParaRPr sz="1000"/>
                    </a:p>
                  </a:txBody>
                  <a:tcPr marL="91425" marR="91425" marT="91425" marB="91425">
                    <a:solidFill>
                      <a:srgbClr val="FFF2CC">
                        <a:alpha val="57230"/>
                      </a:srgbClr>
                    </a:solidFill>
                  </a:tcPr>
                </a:tc>
                <a:tc>
                  <a:txBody>
                    <a:bodyPr/>
                    <a:lstStyle/>
                    <a:p>
                      <a:pPr marL="0" lvl="0" indent="0" algn="l" rtl="0">
                        <a:spcBef>
                          <a:spcPts val="0"/>
                        </a:spcBef>
                        <a:spcAft>
                          <a:spcPts val="0"/>
                        </a:spcAft>
                        <a:buNone/>
                      </a:pPr>
                      <a:r>
                        <a:rPr lang="de-DE" sz="1000"/>
                        <a:t>Assigned: P(C45K), K(GJL-250), N(AlSi alloy)</a:t>
                      </a:r>
                      <a:endParaRPr sz="1000"/>
                    </a:p>
                  </a:txBody>
                  <a:tcPr marL="91425" marR="91425" marT="91425" marB="91425">
                    <a:solidFill>
                      <a:srgbClr val="FFF2CC">
                        <a:alpha val="57230"/>
                      </a:srgbClr>
                    </a:solidFill>
                  </a:tcPr>
                </a:tc>
                <a:extLst>
                  <a:ext uri="{0D108BD9-81ED-4DB2-BD59-A6C34878D82A}">
                    <a16:rowId xmlns:a16="http://schemas.microsoft.com/office/drawing/2014/main" val="10008"/>
                  </a:ext>
                </a:extLst>
              </a:tr>
              <a:tr h="461669">
                <a:tc>
                  <a:txBody>
                    <a:bodyPr/>
                    <a:lstStyle/>
                    <a:p>
                      <a:pPr marL="0" lvl="0" indent="0" algn="l" rtl="0">
                        <a:spcBef>
                          <a:spcPts val="0"/>
                        </a:spcBef>
                        <a:spcAft>
                          <a:spcPts val="0"/>
                        </a:spcAft>
                        <a:buNone/>
                      </a:pPr>
                      <a:r>
                        <a:rPr lang="de-DE" sz="1000" b="1"/>
                        <a:t>Drill Bit type</a:t>
                      </a:r>
                      <a:endParaRPr sz="1000" b="1"/>
                    </a:p>
                  </a:txBody>
                  <a:tcPr marL="91425" marR="91425" marT="91425" marB="91425">
                    <a:solidFill>
                      <a:srgbClr val="FFF2CC">
                        <a:alpha val="57230"/>
                      </a:srgbClr>
                    </a:solidFill>
                  </a:tcPr>
                </a:tc>
                <a:tc>
                  <a:txBody>
                    <a:bodyPr/>
                    <a:lstStyle/>
                    <a:p>
                      <a:pPr marL="0" lvl="0" indent="0" algn="l" rtl="0">
                        <a:spcBef>
                          <a:spcPts val="0"/>
                        </a:spcBef>
                        <a:spcAft>
                          <a:spcPts val="0"/>
                        </a:spcAft>
                        <a:buNone/>
                      </a:pPr>
                      <a:r>
                        <a:rPr lang="de-DE" sz="1000"/>
                        <a:t>—</a:t>
                      </a:r>
                      <a:endParaRPr sz="1000"/>
                    </a:p>
                  </a:txBody>
                  <a:tcPr marL="91425" marR="91425" marT="91425" marB="91425">
                    <a:solidFill>
                      <a:srgbClr val="FFF2CC">
                        <a:alpha val="57230"/>
                      </a:srgbClr>
                    </a:solidFill>
                  </a:tcPr>
                </a:tc>
                <a:tc>
                  <a:txBody>
                    <a:bodyPr/>
                    <a:lstStyle/>
                    <a:p>
                      <a:pPr marL="0" lvl="0" indent="0" algn="l" rtl="0">
                        <a:spcBef>
                          <a:spcPts val="0"/>
                        </a:spcBef>
                        <a:spcAft>
                          <a:spcPts val="0"/>
                        </a:spcAft>
                        <a:buNone/>
                      </a:pPr>
                      <a:r>
                        <a:rPr lang="de-DE" sz="1000"/>
                        <a:t>Assigned</a:t>
                      </a:r>
                      <a:r>
                        <a:rPr lang="de-DE" sz="1000">
                          <a:solidFill>
                            <a:schemeClr val="dk1"/>
                          </a:solidFill>
                        </a:rPr>
                        <a:t>(DIN 1836)</a:t>
                      </a:r>
                      <a:r>
                        <a:rPr lang="de-DE" sz="1000"/>
                        <a:t>: N(for C45K), H(for </a:t>
                      </a:r>
                      <a:r>
                        <a:rPr lang="de-DE" sz="1000">
                          <a:solidFill>
                            <a:schemeClr val="dk1"/>
                          </a:solidFill>
                        </a:rPr>
                        <a:t>GJL-250</a:t>
                      </a:r>
                      <a:r>
                        <a:rPr lang="de-DE" sz="1000"/>
                        <a:t>), W(for </a:t>
                      </a:r>
                      <a:r>
                        <a:rPr lang="de-DE" sz="1000">
                          <a:solidFill>
                            <a:schemeClr val="dk1"/>
                          </a:solidFill>
                        </a:rPr>
                        <a:t>AlSi alloy)</a:t>
                      </a:r>
                      <a:endParaRPr sz="1000"/>
                    </a:p>
                  </a:txBody>
                  <a:tcPr marL="91425" marR="91425" marT="91425" marB="91425">
                    <a:solidFill>
                      <a:srgbClr val="FFF2CC">
                        <a:alpha val="57230"/>
                      </a:srgbClr>
                    </a:solidFill>
                  </a:tcPr>
                </a:tc>
                <a:extLst>
                  <a:ext uri="{0D108BD9-81ED-4DB2-BD59-A6C34878D82A}">
                    <a16:rowId xmlns:a16="http://schemas.microsoft.com/office/drawing/2014/main" val="10009"/>
                  </a:ext>
                </a:extLst>
              </a:tr>
              <a:tr h="317388">
                <a:tc>
                  <a:txBody>
                    <a:bodyPr/>
                    <a:lstStyle/>
                    <a:p>
                      <a:pPr marL="0" lvl="0" indent="0" algn="l" rtl="0">
                        <a:spcBef>
                          <a:spcPts val="0"/>
                        </a:spcBef>
                        <a:spcAft>
                          <a:spcPts val="0"/>
                        </a:spcAft>
                        <a:buNone/>
                      </a:pPr>
                      <a:r>
                        <a:rPr lang="de-DE" sz="1000" b="1"/>
                        <a:t>t </a:t>
                      </a:r>
                      <a:r>
                        <a:rPr lang="de-DE" sz="1000"/>
                        <a:t>(Process Time)</a:t>
                      </a:r>
                      <a:endParaRPr sz="1000"/>
                    </a:p>
                  </a:txBody>
                  <a:tcPr marL="91425" marR="91425" marT="91425" marB="91425">
                    <a:solidFill>
                      <a:srgbClr val="CFE2F3">
                        <a:alpha val="48430"/>
                      </a:srgbClr>
                    </a:solidFill>
                  </a:tcPr>
                </a:tc>
                <a:tc>
                  <a:txBody>
                    <a:bodyPr/>
                    <a:lstStyle/>
                    <a:p>
                      <a:pPr marL="0" lvl="0" indent="0" algn="l" rtl="0">
                        <a:spcBef>
                          <a:spcPts val="0"/>
                        </a:spcBef>
                        <a:spcAft>
                          <a:spcPts val="0"/>
                        </a:spcAft>
                        <a:buNone/>
                      </a:pPr>
                      <a:r>
                        <a:rPr lang="de-DE" sz="1000"/>
                        <a:t>sec</a:t>
                      </a:r>
                      <a:endParaRPr sz="1000"/>
                    </a:p>
                  </a:txBody>
                  <a:tcPr marL="91425" marR="91425" marT="91425" marB="91425">
                    <a:solidFill>
                      <a:srgbClr val="CFE2F3">
                        <a:alpha val="48430"/>
                      </a:srgbClr>
                    </a:solidFill>
                  </a:tcPr>
                </a:tc>
                <a:tc>
                  <a:txBody>
                    <a:bodyPr/>
                    <a:lstStyle/>
                    <a:p>
                      <a:pPr marL="0" lvl="0" indent="0" algn="l" rtl="0">
                        <a:spcBef>
                          <a:spcPts val="0"/>
                        </a:spcBef>
                        <a:spcAft>
                          <a:spcPts val="0"/>
                        </a:spcAft>
                        <a:buNone/>
                      </a:pPr>
                      <a:r>
                        <a:rPr lang="de-DE" sz="1000" dirty="0"/>
                        <a:t>Generated: </a:t>
                      </a:r>
                      <a:r>
                        <a:rPr lang="de-DE" sz="1000" dirty="0">
                          <a:solidFill>
                            <a:schemeClr val="dk1"/>
                          </a:solidFill>
                        </a:rPr>
                        <a:t>Walter GPS</a:t>
                      </a:r>
                      <a:endParaRPr sz="1000" dirty="0"/>
                    </a:p>
                  </a:txBody>
                  <a:tcPr marL="91425" marR="91425" marT="91425" marB="91425">
                    <a:solidFill>
                      <a:srgbClr val="CFE2F3">
                        <a:alpha val="48430"/>
                      </a:srgbClr>
                    </a:solidFill>
                  </a:tcPr>
                </a:tc>
                <a:extLst>
                  <a:ext uri="{0D108BD9-81ED-4DB2-BD59-A6C34878D82A}">
                    <a16:rowId xmlns:a16="http://schemas.microsoft.com/office/drawing/2014/main" val="10010"/>
                  </a:ext>
                </a:extLst>
              </a:tr>
            </a:tbl>
          </a:graphicData>
        </a:graphic>
      </p:graphicFrame>
      <p:graphicFrame>
        <p:nvGraphicFramePr>
          <p:cNvPr id="193" name="Google Shape;193;g36ed0fcefe1_0_23"/>
          <p:cNvGraphicFramePr/>
          <p:nvPr/>
        </p:nvGraphicFramePr>
        <p:xfrm>
          <a:off x="4613438" y="2328275"/>
          <a:ext cx="4144100" cy="2410425"/>
        </p:xfrm>
        <a:graphic>
          <a:graphicData uri="http://schemas.openxmlformats.org/drawingml/2006/table">
            <a:tbl>
              <a:tblPr>
                <a:noFill/>
                <a:tableStyleId>{ABAB0976-15A9-46AA-B47C-95C6A1CBBAF0}</a:tableStyleId>
              </a:tblPr>
              <a:tblGrid>
                <a:gridCol w="1171275">
                  <a:extLst>
                    <a:ext uri="{9D8B030D-6E8A-4147-A177-3AD203B41FA5}">
                      <a16:colId xmlns:a16="http://schemas.microsoft.com/office/drawing/2014/main" val="20000"/>
                    </a:ext>
                  </a:extLst>
                </a:gridCol>
                <a:gridCol w="628475">
                  <a:extLst>
                    <a:ext uri="{9D8B030D-6E8A-4147-A177-3AD203B41FA5}">
                      <a16:colId xmlns:a16="http://schemas.microsoft.com/office/drawing/2014/main" val="20001"/>
                    </a:ext>
                  </a:extLst>
                </a:gridCol>
                <a:gridCol w="2344350">
                  <a:extLst>
                    <a:ext uri="{9D8B030D-6E8A-4147-A177-3AD203B41FA5}">
                      <a16:colId xmlns:a16="http://schemas.microsoft.com/office/drawing/2014/main" val="20002"/>
                    </a:ext>
                  </a:extLst>
                </a:gridCol>
              </a:tblGrid>
              <a:tr h="365700">
                <a:tc>
                  <a:txBody>
                    <a:bodyPr/>
                    <a:lstStyle/>
                    <a:p>
                      <a:pPr marL="0" lvl="0" indent="0" algn="l" rtl="0">
                        <a:lnSpc>
                          <a:spcPct val="115000"/>
                        </a:lnSpc>
                        <a:spcBef>
                          <a:spcPts val="0"/>
                        </a:spcBef>
                        <a:spcAft>
                          <a:spcPts val="0"/>
                        </a:spcAft>
                        <a:buNone/>
                      </a:pPr>
                      <a:r>
                        <a:rPr lang="de-DE" sz="1000" b="1"/>
                        <a:t>Failure Labels</a:t>
                      </a:r>
                      <a:endParaRPr sz="1000" b="1"/>
                    </a:p>
                  </a:txBody>
                  <a:tcPr marL="91425" marR="91425" marT="91425" marB="91425"/>
                </a:tc>
                <a:tc>
                  <a:txBody>
                    <a:bodyPr/>
                    <a:lstStyle/>
                    <a:p>
                      <a:pPr marL="0" lvl="0" indent="0" algn="l" rtl="0">
                        <a:lnSpc>
                          <a:spcPct val="115000"/>
                        </a:lnSpc>
                        <a:spcBef>
                          <a:spcPts val="0"/>
                        </a:spcBef>
                        <a:spcAft>
                          <a:spcPts val="0"/>
                        </a:spcAft>
                        <a:buNone/>
                      </a:pPr>
                      <a:r>
                        <a:rPr lang="de-DE" sz="1000" b="1"/>
                        <a:t>Unit</a:t>
                      </a:r>
                      <a:endParaRPr sz="1000" b="1"/>
                    </a:p>
                  </a:txBody>
                  <a:tcPr marL="91425" marR="91425" marT="91425" marB="91425"/>
                </a:tc>
                <a:tc>
                  <a:txBody>
                    <a:bodyPr/>
                    <a:lstStyle/>
                    <a:p>
                      <a:pPr marL="0" lvl="0" indent="0" algn="l" rtl="0">
                        <a:lnSpc>
                          <a:spcPct val="115000"/>
                        </a:lnSpc>
                        <a:spcBef>
                          <a:spcPts val="0"/>
                        </a:spcBef>
                        <a:spcAft>
                          <a:spcPts val="0"/>
                        </a:spcAft>
                        <a:buNone/>
                      </a:pPr>
                      <a:r>
                        <a:rPr lang="de-DE" sz="1000" b="1"/>
                        <a:t>Description</a:t>
                      </a:r>
                      <a:endParaRPr sz="1000" b="1"/>
                    </a:p>
                  </a:txBody>
                  <a:tcPr marL="91425" marR="91425" marT="91425" marB="91425"/>
                </a:tc>
                <a:extLst>
                  <a:ext uri="{0D108BD9-81ED-4DB2-BD59-A6C34878D82A}">
                    <a16:rowId xmlns:a16="http://schemas.microsoft.com/office/drawing/2014/main" val="10000"/>
                  </a:ext>
                </a:extLst>
              </a:tr>
              <a:tr h="503325">
                <a:tc>
                  <a:txBody>
                    <a:bodyPr/>
                    <a:lstStyle/>
                    <a:p>
                      <a:pPr marL="0" lvl="0" indent="0" algn="l" rtl="0">
                        <a:spcBef>
                          <a:spcPts val="0"/>
                        </a:spcBef>
                        <a:spcAft>
                          <a:spcPts val="0"/>
                        </a:spcAft>
                        <a:buNone/>
                      </a:pPr>
                      <a:r>
                        <a:rPr lang="de-DE" sz="1000" b="1"/>
                        <a:t>Main Failure</a:t>
                      </a:r>
                      <a:endParaRPr sz="1000" b="1"/>
                    </a:p>
                  </a:txBody>
                  <a:tcPr marL="91425" marR="91425" marT="91425" marB="91425">
                    <a:solidFill>
                      <a:srgbClr val="F4CCCC">
                        <a:alpha val="26420"/>
                      </a:srgbClr>
                    </a:solidFill>
                  </a:tcPr>
                </a:tc>
                <a:tc>
                  <a:txBody>
                    <a:bodyPr/>
                    <a:lstStyle/>
                    <a:p>
                      <a:pPr marL="0" lvl="0" indent="0" algn="l" rtl="0">
                        <a:spcBef>
                          <a:spcPts val="0"/>
                        </a:spcBef>
                        <a:spcAft>
                          <a:spcPts val="0"/>
                        </a:spcAft>
                        <a:buNone/>
                      </a:pPr>
                      <a:r>
                        <a:rPr lang="de-DE" sz="1000"/>
                        <a:t>binary</a:t>
                      </a:r>
                      <a:endParaRPr sz="1000"/>
                    </a:p>
                  </a:txBody>
                  <a:tcPr marL="91425" marR="91425" marT="91425" marB="91425">
                    <a:solidFill>
                      <a:srgbClr val="F4CCCC">
                        <a:alpha val="26420"/>
                      </a:srgbClr>
                    </a:solidFill>
                  </a:tcPr>
                </a:tc>
                <a:tc>
                  <a:txBody>
                    <a:bodyPr/>
                    <a:lstStyle/>
                    <a:p>
                      <a:pPr marL="0" lvl="0" indent="0" algn="l" rtl="0">
                        <a:spcBef>
                          <a:spcPts val="0"/>
                        </a:spcBef>
                        <a:spcAft>
                          <a:spcPts val="0"/>
                        </a:spcAft>
                        <a:buNone/>
                      </a:pPr>
                      <a:r>
                        <a:rPr lang="de-DE" sz="1000"/>
                        <a:t>Rule-based: 1 if any subgroup failure occurs </a:t>
                      </a:r>
                      <a:endParaRPr sz="1000"/>
                    </a:p>
                  </a:txBody>
                  <a:tcPr marL="91425" marR="91425" marT="91425" marB="91425">
                    <a:solidFill>
                      <a:srgbClr val="F4CCCC">
                        <a:alpha val="26420"/>
                      </a:srgbClr>
                    </a:solidFill>
                  </a:tcPr>
                </a:tc>
                <a:extLst>
                  <a:ext uri="{0D108BD9-81ED-4DB2-BD59-A6C34878D82A}">
                    <a16:rowId xmlns:a16="http://schemas.microsoft.com/office/drawing/2014/main" val="10001"/>
                  </a:ext>
                </a:extLst>
              </a:tr>
              <a:tr h="346025">
                <a:tc>
                  <a:txBody>
                    <a:bodyPr/>
                    <a:lstStyle/>
                    <a:p>
                      <a:pPr marL="0" lvl="0" indent="0" algn="l" rtl="0">
                        <a:spcBef>
                          <a:spcPts val="0"/>
                        </a:spcBef>
                        <a:spcAft>
                          <a:spcPts val="0"/>
                        </a:spcAft>
                        <a:buNone/>
                      </a:pPr>
                      <a:r>
                        <a:rPr lang="de-DE" sz="1000" b="1"/>
                        <a:t>Build-up Edge</a:t>
                      </a:r>
                      <a:endParaRPr sz="1000" b="1"/>
                    </a:p>
                  </a:txBody>
                  <a:tcPr marL="91425" marR="91425" marT="91425" marB="91425">
                    <a:solidFill>
                      <a:srgbClr val="F4CCCC">
                        <a:alpha val="26420"/>
                      </a:srgbClr>
                    </a:solidFill>
                  </a:tcPr>
                </a:tc>
                <a:tc>
                  <a:txBody>
                    <a:bodyPr/>
                    <a:lstStyle/>
                    <a:p>
                      <a:pPr marL="0" lvl="0" indent="0" algn="l" rtl="0">
                        <a:spcBef>
                          <a:spcPts val="0"/>
                        </a:spcBef>
                        <a:spcAft>
                          <a:spcPts val="0"/>
                        </a:spcAft>
                        <a:buNone/>
                      </a:pPr>
                      <a:r>
                        <a:rPr lang="de-DE" sz="1000"/>
                        <a:t>binary</a:t>
                      </a:r>
                      <a:endParaRPr sz="1000"/>
                    </a:p>
                  </a:txBody>
                  <a:tcPr marL="91425" marR="91425" marT="91425" marB="91425">
                    <a:solidFill>
                      <a:srgbClr val="F4CCCC">
                        <a:alpha val="26420"/>
                      </a:srgbClr>
                    </a:solidFill>
                  </a:tcPr>
                </a:tc>
                <a:tc>
                  <a:txBody>
                    <a:bodyPr/>
                    <a:lstStyle/>
                    <a:p>
                      <a:pPr marL="0" lvl="0" indent="0" algn="l" rtl="0">
                        <a:spcBef>
                          <a:spcPts val="0"/>
                        </a:spcBef>
                        <a:spcAft>
                          <a:spcPts val="0"/>
                        </a:spcAft>
                        <a:buNone/>
                      </a:pPr>
                      <a:r>
                        <a:rPr lang="de-DE" sz="1000"/>
                        <a:t>Rule-based: Low vc + low cooling</a:t>
                      </a:r>
                      <a:endParaRPr sz="1000"/>
                    </a:p>
                  </a:txBody>
                  <a:tcPr marL="91425" marR="91425" marT="91425" marB="91425">
                    <a:solidFill>
                      <a:srgbClr val="F4CCCC">
                        <a:alpha val="26420"/>
                      </a:srgbClr>
                    </a:solidFill>
                  </a:tcPr>
                </a:tc>
                <a:extLst>
                  <a:ext uri="{0D108BD9-81ED-4DB2-BD59-A6C34878D82A}">
                    <a16:rowId xmlns:a16="http://schemas.microsoft.com/office/drawing/2014/main" val="10002"/>
                  </a:ext>
                </a:extLst>
              </a:tr>
              <a:tr h="503325">
                <a:tc>
                  <a:txBody>
                    <a:bodyPr/>
                    <a:lstStyle/>
                    <a:p>
                      <a:pPr marL="0" lvl="0" indent="0" algn="l" rtl="0">
                        <a:spcBef>
                          <a:spcPts val="0"/>
                        </a:spcBef>
                        <a:spcAft>
                          <a:spcPts val="0"/>
                        </a:spcAft>
                        <a:buNone/>
                      </a:pPr>
                      <a:r>
                        <a:rPr lang="de-DE" sz="1000" b="1"/>
                        <a:t>Compression Chips</a:t>
                      </a:r>
                      <a:endParaRPr sz="1000" b="1"/>
                    </a:p>
                  </a:txBody>
                  <a:tcPr marL="91425" marR="91425" marT="91425" marB="91425">
                    <a:solidFill>
                      <a:srgbClr val="F4CCCC">
                        <a:alpha val="26420"/>
                      </a:srgbClr>
                    </a:solidFill>
                  </a:tcPr>
                </a:tc>
                <a:tc>
                  <a:txBody>
                    <a:bodyPr/>
                    <a:lstStyle/>
                    <a:p>
                      <a:pPr marL="0" lvl="0" indent="0" algn="l" rtl="0">
                        <a:spcBef>
                          <a:spcPts val="0"/>
                        </a:spcBef>
                        <a:spcAft>
                          <a:spcPts val="0"/>
                        </a:spcAft>
                        <a:buNone/>
                      </a:pPr>
                      <a:r>
                        <a:rPr lang="de-DE" sz="1000"/>
                        <a:t>binary</a:t>
                      </a:r>
                      <a:endParaRPr sz="1000"/>
                    </a:p>
                  </a:txBody>
                  <a:tcPr marL="91425" marR="91425" marT="91425" marB="91425">
                    <a:solidFill>
                      <a:srgbClr val="F4CCCC">
                        <a:alpha val="26420"/>
                      </a:srgbClr>
                    </a:solidFill>
                  </a:tcPr>
                </a:tc>
                <a:tc>
                  <a:txBody>
                    <a:bodyPr/>
                    <a:lstStyle/>
                    <a:p>
                      <a:pPr marL="0" lvl="0" indent="0" algn="l" rtl="0">
                        <a:spcBef>
                          <a:spcPts val="0"/>
                        </a:spcBef>
                        <a:spcAft>
                          <a:spcPts val="0"/>
                        </a:spcAft>
                        <a:buNone/>
                      </a:pPr>
                      <a:r>
                        <a:rPr lang="de-DE" sz="1000"/>
                        <a:t>Rule-based: ≥2 of: high vf, low cooling, wrong bit</a:t>
                      </a:r>
                      <a:endParaRPr sz="1000"/>
                    </a:p>
                  </a:txBody>
                  <a:tcPr marL="91425" marR="91425" marT="91425" marB="91425">
                    <a:solidFill>
                      <a:srgbClr val="F4CCCC">
                        <a:alpha val="26420"/>
                      </a:srgbClr>
                    </a:solidFill>
                  </a:tcPr>
                </a:tc>
                <a:extLst>
                  <a:ext uri="{0D108BD9-81ED-4DB2-BD59-A6C34878D82A}">
                    <a16:rowId xmlns:a16="http://schemas.microsoft.com/office/drawing/2014/main" val="10003"/>
                  </a:ext>
                </a:extLst>
              </a:tr>
              <a:tr h="346025">
                <a:tc>
                  <a:txBody>
                    <a:bodyPr/>
                    <a:lstStyle/>
                    <a:p>
                      <a:pPr marL="0" lvl="0" indent="0" algn="l" rtl="0">
                        <a:spcBef>
                          <a:spcPts val="0"/>
                        </a:spcBef>
                        <a:spcAft>
                          <a:spcPts val="0"/>
                        </a:spcAft>
                        <a:buNone/>
                      </a:pPr>
                      <a:r>
                        <a:rPr lang="de-DE" sz="1000" b="1"/>
                        <a:t>Flank Wear</a:t>
                      </a:r>
                      <a:endParaRPr sz="1000" b="1"/>
                    </a:p>
                  </a:txBody>
                  <a:tcPr marL="91425" marR="91425" marT="91425" marB="91425">
                    <a:solidFill>
                      <a:srgbClr val="F4CCCC">
                        <a:alpha val="26420"/>
                      </a:srgbClr>
                    </a:solidFill>
                  </a:tcPr>
                </a:tc>
                <a:tc>
                  <a:txBody>
                    <a:bodyPr/>
                    <a:lstStyle/>
                    <a:p>
                      <a:pPr marL="0" lvl="0" indent="0" algn="l" rtl="0">
                        <a:spcBef>
                          <a:spcPts val="0"/>
                        </a:spcBef>
                        <a:spcAft>
                          <a:spcPts val="0"/>
                        </a:spcAft>
                        <a:buNone/>
                      </a:pPr>
                      <a:r>
                        <a:rPr lang="de-DE" sz="1000"/>
                        <a:t>binary</a:t>
                      </a:r>
                      <a:endParaRPr sz="1000"/>
                    </a:p>
                  </a:txBody>
                  <a:tcPr marL="91425" marR="91425" marT="91425" marB="91425">
                    <a:solidFill>
                      <a:srgbClr val="F4CCCC">
                        <a:alpha val="26420"/>
                      </a:srgbClr>
                    </a:solidFill>
                  </a:tcPr>
                </a:tc>
                <a:tc>
                  <a:txBody>
                    <a:bodyPr/>
                    <a:lstStyle/>
                    <a:p>
                      <a:pPr marL="0" lvl="0" indent="0" algn="l" rtl="0">
                        <a:spcBef>
                          <a:spcPts val="0"/>
                        </a:spcBef>
                        <a:spcAft>
                          <a:spcPts val="0"/>
                        </a:spcAft>
                        <a:buNone/>
                      </a:pPr>
                      <a:r>
                        <a:rPr lang="de-DE" sz="1000"/>
                        <a:t>Rule-based: High vf + low vc</a:t>
                      </a:r>
                      <a:endParaRPr sz="1000"/>
                    </a:p>
                  </a:txBody>
                  <a:tcPr marL="91425" marR="91425" marT="91425" marB="91425">
                    <a:solidFill>
                      <a:srgbClr val="F4CCCC">
                        <a:alpha val="26420"/>
                      </a:srgbClr>
                    </a:solidFill>
                  </a:tcPr>
                </a:tc>
                <a:extLst>
                  <a:ext uri="{0D108BD9-81ED-4DB2-BD59-A6C34878D82A}">
                    <a16:rowId xmlns:a16="http://schemas.microsoft.com/office/drawing/2014/main" val="10004"/>
                  </a:ext>
                </a:extLst>
              </a:tr>
              <a:tr h="346025">
                <a:tc>
                  <a:txBody>
                    <a:bodyPr/>
                    <a:lstStyle/>
                    <a:p>
                      <a:pPr marL="0" lvl="0" indent="0" algn="l" rtl="0">
                        <a:spcBef>
                          <a:spcPts val="0"/>
                        </a:spcBef>
                        <a:spcAft>
                          <a:spcPts val="0"/>
                        </a:spcAft>
                        <a:buNone/>
                      </a:pPr>
                      <a:r>
                        <a:rPr lang="de-DE" sz="1000" b="1"/>
                        <a:t>Wrong Drill Bit</a:t>
                      </a:r>
                      <a:endParaRPr sz="1000" b="1"/>
                    </a:p>
                  </a:txBody>
                  <a:tcPr marL="91425" marR="91425" marT="91425" marB="91425">
                    <a:solidFill>
                      <a:srgbClr val="F4CCCC">
                        <a:alpha val="26420"/>
                      </a:srgbClr>
                    </a:solidFill>
                  </a:tcPr>
                </a:tc>
                <a:tc>
                  <a:txBody>
                    <a:bodyPr/>
                    <a:lstStyle/>
                    <a:p>
                      <a:pPr marL="0" lvl="0" indent="0" algn="l" rtl="0">
                        <a:spcBef>
                          <a:spcPts val="0"/>
                        </a:spcBef>
                        <a:spcAft>
                          <a:spcPts val="0"/>
                        </a:spcAft>
                        <a:buNone/>
                      </a:pPr>
                      <a:r>
                        <a:rPr lang="de-DE" sz="1000"/>
                        <a:t>binary</a:t>
                      </a:r>
                      <a:endParaRPr sz="1000"/>
                    </a:p>
                  </a:txBody>
                  <a:tcPr marL="91425" marR="91425" marT="91425" marB="91425">
                    <a:solidFill>
                      <a:srgbClr val="F4CCCC">
                        <a:alpha val="26420"/>
                      </a:srgbClr>
                    </a:solidFill>
                  </a:tcPr>
                </a:tc>
                <a:tc>
                  <a:txBody>
                    <a:bodyPr/>
                    <a:lstStyle/>
                    <a:p>
                      <a:pPr marL="0" lvl="0" indent="0" algn="l" rtl="0">
                        <a:spcBef>
                          <a:spcPts val="0"/>
                        </a:spcBef>
                        <a:spcAft>
                          <a:spcPts val="0"/>
                        </a:spcAft>
                        <a:buNone/>
                      </a:pPr>
                      <a:r>
                        <a:rPr lang="de-DE" sz="1000" dirty="0"/>
                        <a:t>Rule-based: Bit–Material mismatch</a:t>
                      </a:r>
                      <a:endParaRPr sz="1000" dirty="0"/>
                    </a:p>
                  </a:txBody>
                  <a:tcPr marL="91425" marR="91425" marT="91425" marB="91425">
                    <a:solidFill>
                      <a:srgbClr val="F4CCCC">
                        <a:alpha val="26420"/>
                      </a:srgbClr>
                    </a:solidFill>
                  </a:tcPr>
                </a:tc>
                <a:extLst>
                  <a:ext uri="{0D108BD9-81ED-4DB2-BD59-A6C34878D82A}">
                    <a16:rowId xmlns:a16="http://schemas.microsoft.com/office/drawing/2014/main" val="10005"/>
                  </a:ext>
                </a:extLst>
              </a:tr>
            </a:tbl>
          </a:graphicData>
        </a:graphic>
      </p:graphicFrame>
      <p:sp>
        <p:nvSpPr>
          <p:cNvPr id="194" name="Google Shape;194;g36ed0fcefe1_0_23"/>
          <p:cNvSpPr txBox="1"/>
          <p:nvPr/>
        </p:nvSpPr>
        <p:spPr>
          <a:xfrm>
            <a:off x="4766575" y="1057150"/>
            <a:ext cx="3944400" cy="12711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SzPts val="1200"/>
              <a:buChar char="●"/>
            </a:pPr>
            <a:r>
              <a:rPr lang="de-DE" sz="1200" b="1"/>
              <a:t>20,000</a:t>
            </a:r>
            <a:r>
              <a:rPr lang="de-DE" sz="1200"/>
              <a:t> synthetic drilling operations</a:t>
            </a:r>
            <a:endParaRPr sz="1200"/>
          </a:p>
          <a:p>
            <a:pPr marL="0" marR="0" lvl="0" indent="0" algn="l" rtl="0">
              <a:lnSpc>
                <a:spcPct val="100000"/>
              </a:lnSpc>
              <a:spcBef>
                <a:spcPts val="0"/>
              </a:spcBef>
              <a:spcAft>
                <a:spcPts val="0"/>
              </a:spcAft>
              <a:buClr>
                <a:srgbClr val="000000"/>
              </a:buClr>
              <a:buSzPts val="1400"/>
              <a:buFont typeface="Arial"/>
              <a:buNone/>
            </a:pPr>
            <a:endParaRPr sz="1200"/>
          </a:p>
          <a:p>
            <a:pPr marL="457200" marR="0" lvl="0" indent="-304800" algn="l" rtl="0">
              <a:lnSpc>
                <a:spcPct val="100000"/>
              </a:lnSpc>
              <a:spcBef>
                <a:spcPts val="0"/>
              </a:spcBef>
              <a:spcAft>
                <a:spcPts val="0"/>
              </a:spcAft>
              <a:buSzPts val="1200"/>
              <a:buChar char="●"/>
            </a:pPr>
            <a:r>
              <a:rPr lang="de-DE" sz="1200"/>
              <a:t>Each row contains:</a:t>
            </a:r>
            <a:endParaRPr sz="1200"/>
          </a:p>
          <a:p>
            <a:pPr marL="914400" marR="0" lvl="1" indent="-304800" algn="l" rtl="0">
              <a:lnSpc>
                <a:spcPct val="100000"/>
              </a:lnSpc>
              <a:spcBef>
                <a:spcPts val="0"/>
              </a:spcBef>
              <a:spcAft>
                <a:spcPts val="0"/>
              </a:spcAft>
              <a:buSzPts val="1200"/>
              <a:buChar char="○"/>
            </a:pPr>
            <a:r>
              <a:rPr lang="de-DE" sz="1200"/>
              <a:t>10 features, 5 failure labels</a:t>
            </a:r>
            <a:endParaRPr sz="1200"/>
          </a:p>
          <a:p>
            <a:pPr marL="914400" marR="0" lvl="1" indent="-304800" algn="l" rtl="0">
              <a:lnSpc>
                <a:spcPct val="100000"/>
              </a:lnSpc>
              <a:spcBef>
                <a:spcPts val="0"/>
              </a:spcBef>
              <a:spcAft>
                <a:spcPts val="0"/>
              </a:spcAft>
              <a:buSzPts val="1200"/>
              <a:buChar char="○"/>
            </a:pPr>
            <a:r>
              <a:rPr lang="de-DE" sz="1200"/>
              <a:t>Fixed drilling target: blind hole </a:t>
            </a:r>
            <a:br>
              <a:rPr lang="de-DE" sz="1200"/>
            </a:br>
            <a:r>
              <a:rPr lang="de-DE" sz="1200"/>
              <a:t>(⌀12 mm, depth 60 mm)</a:t>
            </a:r>
            <a:endParaRPr sz="1200"/>
          </a:p>
          <a:p>
            <a:pPr marL="0" marR="0" lvl="0" indent="0" algn="l" rtl="0">
              <a:lnSpc>
                <a:spcPct val="100000"/>
              </a:lnSpc>
              <a:spcBef>
                <a:spcPts val="0"/>
              </a:spcBef>
              <a:spcAft>
                <a:spcPts val="0"/>
              </a:spcAft>
              <a:buNone/>
            </a:pPr>
            <a:endParaRPr sz="1200"/>
          </a:p>
        </p:txBody>
      </p:sp>
      <p:sp>
        <p:nvSpPr>
          <p:cNvPr id="195" name="Google Shape;195;g36ed0fcefe1_0_23"/>
          <p:cNvSpPr txBox="1"/>
          <p:nvPr/>
        </p:nvSpPr>
        <p:spPr>
          <a:xfrm>
            <a:off x="4507425" y="4738700"/>
            <a:ext cx="3000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900"/>
              <a:t>D: drill bit diameter, F: drilling force</a:t>
            </a:r>
            <a:endParaRPr sz="900"/>
          </a:p>
        </p:txBody>
      </p:sp>
      <p:sp>
        <p:nvSpPr>
          <p:cNvPr id="196" name="Google Shape;196;g36ed0fcefe1_0_23"/>
          <p:cNvSpPr txBox="1"/>
          <p:nvPr/>
        </p:nvSpPr>
        <p:spPr>
          <a:xfrm>
            <a:off x="3011125" y="656925"/>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r>
              <a:rPr lang="de-DE">
                <a:solidFill>
                  <a:schemeClr val="dk1"/>
                </a:solidFill>
              </a:rPr>
              <a:t>[1]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g36ed0fcefe1_0_51"/>
          <p:cNvPicPr preferRelativeResize="0"/>
          <p:nvPr/>
        </p:nvPicPr>
        <p:blipFill>
          <a:blip r:embed="rId3">
            <a:alphaModFix/>
          </a:blip>
          <a:stretch>
            <a:fillRect/>
          </a:stretch>
        </p:blipFill>
        <p:spPr>
          <a:xfrm>
            <a:off x="2742800" y="782038"/>
            <a:ext cx="6325001" cy="3614300"/>
          </a:xfrm>
          <a:prstGeom prst="rect">
            <a:avLst/>
          </a:prstGeom>
          <a:noFill/>
          <a:ln>
            <a:noFill/>
          </a:ln>
        </p:spPr>
      </p:pic>
      <p:sp>
        <p:nvSpPr>
          <p:cNvPr id="202" name="Google Shape;202;g36ed0fcefe1_0_51"/>
          <p:cNvSpPr txBox="1">
            <a:spLocks noGrp="1"/>
          </p:cNvSpPr>
          <p:nvPr>
            <p:ph type="title"/>
          </p:nvPr>
        </p:nvSpPr>
        <p:spPr>
          <a:xfrm>
            <a:off x="317540" y="1025650"/>
            <a:ext cx="8508900" cy="384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SzPts val="1400"/>
              <a:buNone/>
            </a:pPr>
            <a:r>
              <a:rPr lang="de-DE" b="1"/>
              <a:t>Torque vs. Feed</a:t>
            </a:r>
            <a:endParaRPr b="1"/>
          </a:p>
        </p:txBody>
      </p:sp>
      <p:sp>
        <p:nvSpPr>
          <p:cNvPr id="203" name="Google Shape;203;g36ed0fcefe1_0_51"/>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de-DE"/>
              <a:t>8</a:t>
            </a:fld>
            <a:endParaRPr/>
          </a:p>
        </p:txBody>
      </p:sp>
      <p:sp>
        <p:nvSpPr>
          <p:cNvPr id="204" name="Google Shape;204;g36ed0fcefe1_0_51"/>
          <p:cNvSpPr txBox="1"/>
          <p:nvPr/>
        </p:nvSpPr>
        <p:spPr>
          <a:xfrm>
            <a:off x="6457575" y="4814925"/>
            <a:ext cx="2221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Speaker: </a:t>
            </a:r>
            <a:r>
              <a:rPr lang="de-DE" sz="1100" b="0" i="0" u="none" strike="noStrike" cap="none">
                <a:solidFill>
                  <a:schemeClr val="dk1"/>
                </a:solidFill>
                <a:latin typeface="Arial"/>
                <a:ea typeface="Arial"/>
                <a:cs typeface="Arial"/>
                <a:sym typeface="Arial"/>
              </a:rPr>
              <a:t>Nien-Ying (03803153)</a:t>
            </a:r>
            <a:endParaRPr sz="1200" b="0" i="0" u="none" strike="noStrike" cap="none">
              <a:solidFill>
                <a:srgbClr val="000000"/>
              </a:solidFill>
              <a:latin typeface="Arial"/>
              <a:ea typeface="Arial"/>
              <a:cs typeface="Arial"/>
              <a:sym typeface="Arial"/>
            </a:endParaRPr>
          </a:p>
        </p:txBody>
      </p:sp>
      <p:sp>
        <p:nvSpPr>
          <p:cNvPr id="205" name="Google Shape;205;g36ed0fcefe1_0_51"/>
          <p:cNvSpPr txBox="1"/>
          <p:nvPr/>
        </p:nvSpPr>
        <p:spPr>
          <a:xfrm>
            <a:off x="3061225" y="4430025"/>
            <a:ext cx="5849400" cy="38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Fig. </a:t>
            </a:r>
            <a:r>
              <a:rPr lang="de-DE" sz="1100"/>
              <a:t>4</a:t>
            </a:r>
            <a:r>
              <a:rPr lang="de-DE" sz="1100" b="0" i="0" u="none" strike="noStrike" cap="none">
                <a:solidFill>
                  <a:srgbClr val="000000"/>
                </a:solidFill>
                <a:latin typeface="Arial"/>
                <a:ea typeface="Arial"/>
                <a:cs typeface="Arial"/>
                <a:sym typeface="Arial"/>
              </a:rPr>
              <a:t> -</a:t>
            </a:r>
            <a:r>
              <a:rPr lang="de-DE" sz="1100"/>
              <a:t> Torque vs. Feed across materials and cooling levels, colored by failure status.</a:t>
            </a:r>
            <a:endParaRPr sz="1100"/>
          </a:p>
          <a:p>
            <a:pPr marL="0" marR="0" lvl="0" indent="0" algn="l" rtl="0">
              <a:lnSpc>
                <a:spcPct val="100000"/>
              </a:lnSpc>
              <a:spcBef>
                <a:spcPts val="0"/>
              </a:spcBef>
              <a:spcAft>
                <a:spcPts val="0"/>
              </a:spcAft>
              <a:buClr>
                <a:srgbClr val="000000"/>
              </a:buClr>
              <a:buSzPts val="1100"/>
              <a:buFont typeface="Arial"/>
              <a:buNone/>
            </a:pPr>
            <a:endParaRPr sz="1100"/>
          </a:p>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p:txBody>
      </p:sp>
      <p:sp>
        <p:nvSpPr>
          <p:cNvPr id="206" name="Google Shape;206;g36ed0fcefe1_0_51"/>
          <p:cNvSpPr txBox="1"/>
          <p:nvPr/>
        </p:nvSpPr>
        <p:spPr>
          <a:xfrm>
            <a:off x="248375" y="1663775"/>
            <a:ext cx="2494500" cy="264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de-DE" sz="1200">
                <a:solidFill>
                  <a:schemeClr val="dk1"/>
                </a:solidFill>
              </a:rPr>
              <a:t>To observe how </a:t>
            </a:r>
            <a:r>
              <a:rPr lang="de-DE" sz="1200" b="1">
                <a:solidFill>
                  <a:schemeClr val="dk1"/>
                </a:solidFill>
              </a:rPr>
              <a:t>torque</a:t>
            </a:r>
            <a:r>
              <a:rPr lang="de-DE" sz="1200">
                <a:solidFill>
                  <a:schemeClr val="dk1"/>
                </a:solidFill>
              </a:rPr>
              <a:t> varies with </a:t>
            </a:r>
            <a:r>
              <a:rPr lang="de-DE" sz="1200" b="1">
                <a:solidFill>
                  <a:schemeClr val="dk1"/>
                </a:solidFill>
              </a:rPr>
              <a:t>feed</a:t>
            </a:r>
            <a:r>
              <a:rPr lang="de-DE" sz="1200">
                <a:solidFill>
                  <a:schemeClr val="dk1"/>
                </a:solidFill>
              </a:rPr>
              <a:t>, and whether this relationship is influenced by:</a:t>
            </a:r>
            <a:endParaRPr sz="1200">
              <a:solidFill>
                <a:schemeClr val="dk1"/>
              </a:solidFill>
            </a:endParaRPr>
          </a:p>
          <a:p>
            <a:pPr marL="457200" lvl="0" indent="-304800" algn="l" rtl="0">
              <a:lnSpc>
                <a:spcPct val="115000"/>
              </a:lnSpc>
              <a:spcBef>
                <a:spcPts val="1200"/>
              </a:spcBef>
              <a:spcAft>
                <a:spcPts val="0"/>
              </a:spcAft>
              <a:buClr>
                <a:schemeClr val="dk1"/>
              </a:buClr>
              <a:buSzPts val="1200"/>
              <a:buChar char="●"/>
            </a:pPr>
            <a:r>
              <a:rPr lang="de-DE" sz="1200" b="1">
                <a:solidFill>
                  <a:schemeClr val="dk1"/>
                </a:solidFill>
              </a:rPr>
              <a:t>Material type</a:t>
            </a:r>
            <a:r>
              <a:rPr lang="de-DE" sz="1200">
                <a:solidFill>
                  <a:schemeClr val="dk1"/>
                </a:solidFill>
              </a:rPr>
              <a:t> </a:t>
            </a:r>
            <a:br>
              <a:rPr lang="de-DE" sz="1200">
                <a:solidFill>
                  <a:schemeClr val="dk1"/>
                </a:solidFill>
              </a:rPr>
            </a:br>
            <a:r>
              <a:rPr lang="de-DE" sz="1200">
                <a:solidFill>
                  <a:schemeClr val="dk1"/>
                </a:solidFill>
              </a:rPr>
              <a:t>(N, P, K)</a:t>
            </a:r>
            <a:br>
              <a:rPr lang="de-DE" sz="1200">
                <a:solidFill>
                  <a:schemeClr val="dk1"/>
                </a:solidFill>
              </a:rPr>
            </a:b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de-DE" sz="1200" b="1">
                <a:solidFill>
                  <a:schemeClr val="dk1"/>
                </a:solidFill>
              </a:rPr>
              <a:t>Cooling level</a:t>
            </a:r>
            <a:r>
              <a:rPr lang="de-DE" sz="1200">
                <a:solidFill>
                  <a:schemeClr val="dk1"/>
                </a:solidFill>
              </a:rPr>
              <a:t> </a:t>
            </a:r>
            <a:br>
              <a:rPr lang="de-DE" sz="1200">
                <a:solidFill>
                  <a:schemeClr val="dk1"/>
                </a:solidFill>
              </a:rPr>
            </a:br>
            <a:r>
              <a:rPr lang="de-DE" sz="1200">
                <a:solidFill>
                  <a:schemeClr val="dk1"/>
                </a:solidFill>
              </a:rPr>
              <a:t>(0, 25, 50, 75, 100%)</a:t>
            </a:r>
            <a:br>
              <a:rPr lang="de-DE" sz="1200">
                <a:solidFill>
                  <a:schemeClr val="dk1"/>
                </a:solidFill>
              </a:rPr>
            </a:b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de-DE" sz="1200" b="1">
                <a:solidFill>
                  <a:schemeClr val="dk1"/>
                </a:solidFill>
              </a:rPr>
              <a:t>Main failure occurrence</a:t>
            </a:r>
            <a:r>
              <a:rPr lang="de-DE" sz="1200">
                <a:solidFill>
                  <a:schemeClr val="dk1"/>
                </a:solidFill>
              </a:rPr>
              <a:t> (True / False)</a:t>
            </a:r>
            <a:endParaRPr sz="1200">
              <a:solidFill>
                <a:schemeClr val="dk1"/>
              </a:solidFill>
            </a:endParaRPr>
          </a:p>
        </p:txBody>
      </p:sp>
      <p:sp>
        <p:nvSpPr>
          <p:cNvPr id="207" name="Google Shape;207;g36ed0fcefe1_0_51"/>
          <p:cNvSpPr txBox="1"/>
          <p:nvPr/>
        </p:nvSpPr>
        <p:spPr>
          <a:xfrm>
            <a:off x="4952094" y="487000"/>
            <a:ext cx="1319700" cy="3693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200"/>
              </a:spcBef>
              <a:spcAft>
                <a:spcPts val="1200"/>
              </a:spcAft>
              <a:buNone/>
            </a:pPr>
            <a:r>
              <a:rPr lang="de-DE" sz="1200" b="1" dirty="0">
                <a:solidFill>
                  <a:schemeClr val="dk1"/>
                </a:solidFill>
              </a:rPr>
              <a:t>Cooling</a:t>
            </a:r>
            <a:endParaRPr dirty="0"/>
          </a:p>
        </p:txBody>
      </p:sp>
      <p:sp>
        <p:nvSpPr>
          <p:cNvPr id="208" name="Google Shape;208;g36ed0fcefe1_0_51"/>
          <p:cNvSpPr txBox="1"/>
          <p:nvPr/>
        </p:nvSpPr>
        <p:spPr>
          <a:xfrm rot="-5400000">
            <a:off x="1611189" y="2863061"/>
            <a:ext cx="1780500" cy="3693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200"/>
              </a:spcBef>
              <a:spcAft>
                <a:spcPts val="1200"/>
              </a:spcAft>
              <a:buNone/>
            </a:pPr>
            <a:r>
              <a:rPr lang="de-DE" sz="1200" b="1" dirty="0">
                <a:solidFill>
                  <a:schemeClr val="dk1"/>
                </a:solidFill>
              </a:rPr>
              <a:t>Torque [Nm]</a:t>
            </a:r>
            <a:endParaRPr dirty="0"/>
          </a:p>
        </p:txBody>
      </p:sp>
      <p:sp>
        <p:nvSpPr>
          <p:cNvPr id="209" name="Google Shape;209;g36ed0fcefe1_0_51"/>
          <p:cNvSpPr txBox="1"/>
          <p:nvPr/>
        </p:nvSpPr>
        <p:spPr>
          <a:xfrm>
            <a:off x="4182098" y="4076025"/>
            <a:ext cx="1729800" cy="3693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200"/>
              </a:spcBef>
              <a:spcAft>
                <a:spcPts val="1200"/>
              </a:spcAft>
              <a:buNone/>
            </a:pPr>
            <a:r>
              <a:rPr lang="de-DE" sz="1200" b="1" dirty="0">
                <a:solidFill>
                  <a:schemeClr val="dk1"/>
                </a:solidFill>
              </a:rPr>
              <a:t>Feed [mm/rev]</a:t>
            </a:r>
            <a:endParaRPr dirty="0"/>
          </a:p>
        </p:txBody>
      </p:sp>
      <p:sp>
        <p:nvSpPr>
          <p:cNvPr id="210" name="Google Shape;210;g36ed0fcefe1_0_51"/>
          <p:cNvSpPr txBox="1"/>
          <p:nvPr/>
        </p:nvSpPr>
        <p:spPr>
          <a:xfrm rot="5400000">
            <a:off x="8144090" y="2387100"/>
            <a:ext cx="1364700" cy="3693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200"/>
              </a:spcBef>
              <a:spcAft>
                <a:spcPts val="1200"/>
              </a:spcAft>
              <a:buNone/>
            </a:pPr>
            <a:r>
              <a:rPr lang="de-DE" sz="1200" b="1" dirty="0">
                <a:solidFill>
                  <a:schemeClr val="dk1"/>
                </a:solidFill>
              </a:rPr>
              <a:t>Material</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36ed0fcefe1_0_0"/>
          <p:cNvSpPr txBox="1">
            <a:spLocks noGrp="1"/>
          </p:cNvSpPr>
          <p:nvPr>
            <p:ph type="title"/>
          </p:nvPr>
        </p:nvSpPr>
        <p:spPr>
          <a:xfrm>
            <a:off x="317540" y="1011525"/>
            <a:ext cx="8508900" cy="384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400"/>
              <a:buFont typeface="Arial"/>
              <a:buNone/>
            </a:pPr>
            <a:r>
              <a:rPr lang="de-DE" b="1"/>
              <a:t>Torque vs. Feed &amp; Cutting Speed</a:t>
            </a:r>
            <a:endParaRPr b="1"/>
          </a:p>
        </p:txBody>
      </p:sp>
      <p:sp>
        <p:nvSpPr>
          <p:cNvPr id="216" name="Google Shape;216;g36ed0fcefe1_0_0"/>
          <p:cNvSpPr txBox="1">
            <a:spLocks noGrp="1"/>
          </p:cNvSpPr>
          <p:nvPr>
            <p:ph type="sldNum" idx="12"/>
          </p:nvPr>
        </p:nvSpPr>
        <p:spPr>
          <a:xfrm>
            <a:off x="6774934" y="4854985"/>
            <a:ext cx="2052000" cy="273900"/>
          </a:xfrm>
          <a:prstGeom prst="rect">
            <a:avLst/>
          </a:prstGeom>
          <a:noFill/>
          <a:ln>
            <a:noFill/>
          </a:ln>
        </p:spPr>
        <p:txBody>
          <a:bodyPr spcFirstLastPara="1" wrap="square" lIns="0" tIns="45700" rIns="0"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de-DE"/>
              <a:t>9</a:t>
            </a:fld>
            <a:endParaRPr/>
          </a:p>
        </p:txBody>
      </p:sp>
      <p:sp>
        <p:nvSpPr>
          <p:cNvPr id="217" name="Google Shape;217;g36ed0fcefe1_0_0"/>
          <p:cNvSpPr txBox="1"/>
          <p:nvPr/>
        </p:nvSpPr>
        <p:spPr>
          <a:xfrm>
            <a:off x="6457575" y="4814925"/>
            <a:ext cx="2221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Speaker: </a:t>
            </a:r>
            <a:r>
              <a:rPr lang="de-DE" sz="1100" b="0" i="0" u="none" strike="noStrike" cap="none">
                <a:solidFill>
                  <a:schemeClr val="dk1"/>
                </a:solidFill>
                <a:latin typeface="Arial"/>
                <a:ea typeface="Arial"/>
                <a:cs typeface="Arial"/>
                <a:sym typeface="Arial"/>
              </a:rPr>
              <a:t>Nien-Ying (03803153)</a:t>
            </a:r>
            <a:endParaRPr sz="1200" b="0" i="0" u="none" strike="noStrike" cap="none">
              <a:solidFill>
                <a:srgbClr val="000000"/>
              </a:solidFill>
              <a:latin typeface="Arial"/>
              <a:ea typeface="Arial"/>
              <a:cs typeface="Arial"/>
              <a:sym typeface="Arial"/>
            </a:endParaRPr>
          </a:p>
        </p:txBody>
      </p:sp>
      <p:pic>
        <p:nvPicPr>
          <p:cNvPr id="218" name="Google Shape;218;g36ed0fcefe1_0_0"/>
          <p:cNvPicPr preferRelativeResize="0"/>
          <p:nvPr/>
        </p:nvPicPr>
        <p:blipFill rotWithShape="1">
          <a:blip r:embed="rId3">
            <a:alphaModFix/>
          </a:blip>
          <a:srcRect t="48883"/>
          <a:stretch/>
        </p:blipFill>
        <p:spPr>
          <a:xfrm>
            <a:off x="6351025" y="1548825"/>
            <a:ext cx="2327750" cy="2172512"/>
          </a:xfrm>
          <a:prstGeom prst="rect">
            <a:avLst/>
          </a:prstGeom>
          <a:noFill/>
          <a:ln>
            <a:noFill/>
          </a:ln>
        </p:spPr>
      </p:pic>
      <p:pic>
        <p:nvPicPr>
          <p:cNvPr id="219" name="Google Shape;219;g36ed0fcefe1_0_0"/>
          <p:cNvPicPr preferRelativeResize="0"/>
          <p:nvPr/>
        </p:nvPicPr>
        <p:blipFill rotWithShape="1">
          <a:blip r:embed="rId3">
            <a:alphaModFix/>
          </a:blip>
          <a:srcRect b="49454"/>
          <a:stretch/>
        </p:blipFill>
        <p:spPr>
          <a:xfrm>
            <a:off x="4068425" y="1681325"/>
            <a:ext cx="2354006" cy="2172500"/>
          </a:xfrm>
          <a:prstGeom prst="rect">
            <a:avLst/>
          </a:prstGeom>
          <a:noFill/>
          <a:ln>
            <a:noFill/>
          </a:ln>
        </p:spPr>
      </p:pic>
      <p:sp>
        <p:nvSpPr>
          <p:cNvPr id="220" name="Google Shape;220;g36ed0fcefe1_0_0"/>
          <p:cNvSpPr txBox="1"/>
          <p:nvPr/>
        </p:nvSpPr>
        <p:spPr>
          <a:xfrm>
            <a:off x="372850" y="1649750"/>
            <a:ext cx="3282000" cy="1314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de-DE" sz="1200">
                <a:solidFill>
                  <a:schemeClr val="dk1"/>
                </a:solidFill>
              </a:rPr>
              <a:t>To observe </a:t>
            </a:r>
            <a:r>
              <a:rPr lang="de-DE" sz="1200" b="1">
                <a:solidFill>
                  <a:schemeClr val="dk1"/>
                </a:solidFill>
              </a:rPr>
              <a:t>torque</a:t>
            </a:r>
            <a:r>
              <a:rPr lang="de-DE" sz="1200">
                <a:solidFill>
                  <a:schemeClr val="dk1"/>
                </a:solidFill>
              </a:rPr>
              <a:t> is affected by:</a:t>
            </a:r>
            <a:endParaRPr sz="1200">
              <a:solidFill>
                <a:schemeClr val="dk1"/>
              </a:solidFill>
            </a:endParaRPr>
          </a:p>
          <a:p>
            <a:pPr marL="457200" lvl="0" indent="-304800" algn="l" rtl="0">
              <a:lnSpc>
                <a:spcPct val="115000"/>
              </a:lnSpc>
              <a:spcBef>
                <a:spcPts val="1200"/>
              </a:spcBef>
              <a:spcAft>
                <a:spcPts val="0"/>
              </a:spcAft>
              <a:buClr>
                <a:schemeClr val="dk1"/>
              </a:buClr>
              <a:buSzPts val="1200"/>
              <a:buChar char="●"/>
            </a:pPr>
            <a:r>
              <a:rPr lang="de-DE" sz="1200" b="1">
                <a:solidFill>
                  <a:schemeClr val="dk1"/>
                </a:solidFill>
              </a:rPr>
              <a:t>Feed </a:t>
            </a:r>
            <a:r>
              <a:rPr lang="de-DE" sz="1200">
                <a:solidFill>
                  <a:schemeClr val="dk1"/>
                </a:solidFill>
              </a:rPr>
              <a:t>(left)</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de-DE" sz="1200" b="1">
                <a:solidFill>
                  <a:schemeClr val="dk1"/>
                </a:solidFill>
              </a:rPr>
              <a:t>Cutting speed</a:t>
            </a:r>
            <a:r>
              <a:rPr lang="de-DE" sz="1200">
                <a:solidFill>
                  <a:schemeClr val="dk1"/>
                </a:solidFill>
              </a:rPr>
              <a:t> (right)</a:t>
            </a:r>
            <a:endParaRPr sz="1200">
              <a:solidFill>
                <a:schemeClr val="dk1"/>
              </a:solidFill>
            </a:endParaRPr>
          </a:p>
          <a:p>
            <a:pPr marL="0" lvl="0" indent="0" algn="l" rtl="0">
              <a:lnSpc>
                <a:spcPct val="115000"/>
              </a:lnSpc>
              <a:spcBef>
                <a:spcPts val="1200"/>
              </a:spcBef>
              <a:spcAft>
                <a:spcPts val="1200"/>
              </a:spcAft>
              <a:buNone/>
            </a:pPr>
            <a:r>
              <a:rPr lang="de-DE" sz="1200">
                <a:solidFill>
                  <a:schemeClr val="dk1"/>
                </a:solidFill>
              </a:rPr>
              <a:t>under different </a:t>
            </a:r>
            <a:r>
              <a:rPr lang="de-DE" sz="1200" b="1">
                <a:solidFill>
                  <a:schemeClr val="dk1"/>
                </a:solidFill>
              </a:rPr>
              <a:t>materials</a:t>
            </a:r>
            <a:r>
              <a:rPr lang="de-DE" sz="1200">
                <a:solidFill>
                  <a:schemeClr val="dk1"/>
                </a:solidFill>
              </a:rPr>
              <a:t> (N, P, K).</a:t>
            </a:r>
            <a:endParaRPr sz="1200">
              <a:solidFill>
                <a:schemeClr val="dk1"/>
              </a:solidFill>
            </a:endParaRPr>
          </a:p>
        </p:txBody>
      </p:sp>
      <p:sp>
        <p:nvSpPr>
          <p:cNvPr id="221" name="Google Shape;221;g36ed0fcefe1_0_0"/>
          <p:cNvSpPr txBox="1"/>
          <p:nvPr/>
        </p:nvSpPr>
        <p:spPr>
          <a:xfrm>
            <a:off x="372850" y="3386063"/>
            <a:ext cx="6294900" cy="1322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de-DE" sz="1300" b="1">
                <a:solidFill>
                  <a:schemeClr val="dk1"/>
                </a:solidFill>
              </a:rPr>
              <a:t>Conclusions</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de-DE" sz="1100" b="1">
                <a:solidFill>
                  <a:schemeClr val="dk1"/>
                </a:solidFill>
              </a:rPr>
              <a:t>Torque</a:t>
            </a:r>
            <a:r>
              <a:rPr lang="de-DE" sz="1100">
                <a:solidFill>
                  <a:schemeClr val="dk1"/>
                </a:solidFill>
              </a:rPr>
              <a:t> increases linearly with </a:t>
            </a:r>
            <a:r>
              <a:rPr lang="de-DE" sz="1100" b="1">
                <a:solidFill>
                  <a:schemeClr val="dk1"/>
                </a:solidFill>
              </a:rPr>
              <a:t>feed</a:t>
            </a:r>
            <a:r>
              <a:rPr lang="de-DE" sz="1100">
                <a:solidFill>
                  <a:schemeClr val="dk1"/>
                </a:solidFill>
              </a:rPr>
              <a:t>.</a:t>
            </a:r>
            <a:br>
              <a:rPr lang="de-DE" sz="1100">
                <a:solidFill>
                  <a:schemeClr val="dk1"/>
                </a:solidFill>
              </a:rPr>
            </a:b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de-DE" sz="1100" b="1">
                <a:solidFill>
                  <a:schemeClr val="dk1"/>
                </a:solidFill>
              </a:rPr>
              <a:t>Cutting speed</a:t>
            </a:r>
            <a:r>
              <a:rPr lang="de-DE" sz="1100">
                <a:solidFill>
                  <a:schemeClr val="dk1"/>
                </a:solidFill>
              </a:rPr>
              <a:t> also influences torque, but </a:t>
            </a:r>
            <a:r>
              <a:rPr lang="de-DE" sz="1100" b="1">
                <a:solidFill>
                  <a:schemeClr val="dk1"/>
                </a:solidFill>
              </a:rPr>
              <a:t>much less</a:t>
            </a:r>
            <a:r>
              <a:rPr lang="de-DE" sz="1100">
                <a:solidFill>
                  <a:schemeClr val="dk1"/>
                </a:solidFill>
              </a:rPr>
              <a:t> than feed.</a:t>
            </a:r>
            <a:br>
              <a:rPr lang="de-DE" sz="1100">
                <a:solidFill>
                  <a:schemeClr val="dk1"/>
                </a:solidFill>
              </a:rPr>
            </a:br>
            <a:endParaRPr sz="1100">
              <a:solidFill>
                <a:schemeClr val="dk1"/>
              </a:solidFill>
            </a:endParaRPr>
          </a:p>
        </p:txBody>
      </p:sp>
      <p:sp>
        <p:nvSpPr>
          <p:cNvPr id="222" name="Google Shape;222;g36ed0fcefe1_0_0"/>
          <p:cNvSpPr txBox="1"/>
          <p:nvPr/>
        </p:nvSpPr>
        <p:spPr>
          <a:xfrm>
            <a:off x="4365625" y="3675725"/>
            <a:ext cx="4125000" cy="38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Fig. </a:t>
            </a:r>
            <a:r>
              <a:rPr lang="de-DE" sz="1100"/>
              <a:t>5</a:t>
            </a:r>
            <a:r>
              <a:rPr lang="de-DE" sz="1100" b="0" i="0" u="none" strike="noStrike" cap="none">
                <a:solidFill>
                  <a:srgbClr val="000000"/>
                </a:solidFill>
                <a:latin typeface="Arial"/>
                <a:ea typeface="Arial"/>
                <a:cs typeface="Arial"/>
                <a:sym typeface="Arial"/>
              </a:rPr>
              <a:t> -</a:t>
            </a:r>
            <a:r>
              <a:rPr lang="de-DE" sz="1100"/>
              <a:t> Torque vs. Feed and Cutting Speed, </a:t>
            </a:r>
            <a:r>
              <a:rPr lang="de-DE" sz="1100">
                <a:solidFill>
                  <a:schemeClr val="dk1"/>
                </a:solidFill>
              </a:rPr>
              <a:t>colored</a:t>
            </a:r>
            <a:r>
              <a:rPr lang="de-DE" sz="1100"/>
              <a:t> by Material</a:t>
            </a:r>
            <a:endParaRPr sz="1100"/>
          </a:p>
          <a:p>
            <a:pPr marL="0" marR="0" lvl="0" indent="0" algn="l" rtl="0">
              <a:lnSpc>
                <a:spcPct val="100000"/>
              </a:lnSpc>
              <a:spcBef>
                <a:spcPts val="0"/>
              </a:spcBef>
              <a:spcAft>
                <a:spcPts val="0"/>
              </a:spcAft>
              <a:buClr>
                <a:srgbClr val="000000"/>
              </a:buClr>
              <a:buSzPts val="1100"/>
              <a:buFont typeface="Arial"/>
              <a:buNone/>
            </a:pPr>
            <a:r>
              <a:rPr lang="de-DE"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Titel 2">
  <a:themeElements>
    <a:clrScheme name="TUM">
      <a:dk1>
        <a:srgbClr val="000000"/>
      </a:dk1>
      <a:lt1>
        <a:srgbClr val="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el 1">
  <a:themeElements>
    <a:clrScheme name="TUM">
      <a:dk1>
        <a:srgbClr val="000000"/>
      </a:dk1>
      <a:lt1>
        <a:srgbClr val="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itel 3">
  <a:themeElements>
    <a:clrScheme name="TUM">
      <a:dk1>
        <a:srgbClr val="000000"/>
      </a:dk1>
      <a:lt1>
        <a:srgbClr val="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Inhalt">
  <a:themeElements>
    <a:clrScheme name="TUM">
      <a:dk1>
        <a:srgbClr val="000000"/>
      </a:dk1>
      <a:lt1>
        <a:srgbClr val="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Larissa-Design">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1479</Words>
  <Application>Microsoft Office PowerPoint</Application>
  <PresentationFormat>On-screen Show (16:9)</PresentationFormat>
  <Paragraphs>298</Paragraphs>
  <Slides>23</Slides>
  <Notes>23</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23</vt:i4>
      </vt:variant>
    </vt:vector>
  </HeadingPairs>
  <TitlesOfParts>
    <vt:vector size="30" baseType="lpstr">
      <vt:lpstr>Arial</vt:lpstr>
      <vt:lpstr>Calibri</vt:lpstr>
      <vt:lpstr>Noto Sans Symbols</vt:lpstr>
      <vt:lpstr>Titel 2</vt:lpstr>
      <vt:lpstr>Titel 1</vt:lpstr>
      <vt:lpstr>Titel 3</vt:lpstr>
      <vt:lpstr>Inhalt</vt:lpstr>
      <vt:lpstr>Software Lab Presentation - Group 25</vt:lpstr>
      <vt:lpstr>Festo Plant for Discrete Manufacturing: Developing Simulation Models for Industrial Copilot   </vt:lpstr>
      <vt:lpstr>PowerPoint Presentation</vt:lpstr>
      <vt:lpstr>Quick Recap About Team</vt:lpstr>
      <vt:lpstr>Quick Recap About Problem</vt:lpstr>
      <vt:lpstr>Example User Case</vt:lpstr>
      <vt:lpstr>Dataset Overview</vt:lpstr>
      <vt:lpstr>Torque vs. Feed</vt:lpstr>
      <vt:lpstr>Torque vs. Feed &amp; Cutting Speed</vt:lpstr>
      <vt:lpstr>Torque Regression</vt:lpstr>
      <vt:lpstr>Degradation Tool</vt:lpstr>
      <vt:lpstr>Degradation Tool</vt:lpstr>
      <vt:lpstr>Degradation Tool</vt:lpstr>
      <vt:lpstr>Future Tools and Improvements with Degradation</vt:lpstr>
      <vt:lpstr>LangGraph Agent System - ChatBot</vt:lpstr>
      <vt:lpstr>LangGraph Agent System - Dummy Tool</vt:lpstr>
      <vt:lpstr>LangGraph Agent System - Architecture</vt:lpstr>
      <vt:lpstr>LangGraph Agent System - Results</vt:lpstr>
      <vt:lpstr>LangGraph Agent System - Results</vt:lpstr>
      <vt:lpstr>Next Steps </vt:lpstr>
      <vt:lpstr>Timeline</vt:lpstr>
      <vt:lpstr>Documentation and Literature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Miguel Vega</dc:creator>
  <cp:lastModifiedBy>Eduardo Silva</cp:lastModifiedBy>
  <cp:revision>3</cp:revision>
  <dcterms:created xsi:type="dcterms:W3CDTF">2021-04-12T13:11:58Z</dcterms:created>
  <dcterms:modified xsi:type="dcterms:W3CDTF">2025-07-16T18:27:42Z</dcterms:modified>
</cp:coreProperties>
</file>